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sldIdLst>
    <p:sldId id="266" r:id="rId2"/>
    <p:sldId id="521" r:id="rId3"/>
    <p:sldId id="277" r:id="rId4"/>
    <p:sldId id="280" r:id="rId5"/>
    <p:sldId id="505" r:id="rId6"/>
    <p:sldId id="506" r:id="rId7"/>
    <p:sldId id="507" r:id="rId8"/>
    <p:sldId id="508" r:id="rId9"/>
    <p:sldId id="509" r:id="rId10"/>
    <p:sldId id="510" r:id="rId11"/>
    <p:sldId id="511" r:id="rId12"/>
    <p:sldId id="512" r:id="rId13"/>
    <p:sldId id="260" r:id="rId14"/>
    <p:sldId id="338" r:id="rId15"/>
    <p:sldId id="278" r:id="rId16"/>
    <p:sldId id="281" r:id="rId17"/>
    <p:sldId id="287" r:id="rId18"/>
    <p:sldId id="279" r:id="rId19"/>
    <p:sldId id="289" r:id="rId20"/>
    <p:sldId id="288" r:id="rId21"/>
    <p:sldId id="290" r:id="rId22"/>
    <p:sldId id="257" r:id="rId23"/>
    <p:sldId id="256" r:id="rId24"/>
    <p:sldId id="367" r:id="rId25"/>
    <p:sldId id="258" r:id="rId26"/>
    <p:sldId id="259" r:id="rId27"/>
    <p:sldId id="262" r:id="rId28"/>
    <p:sldId id="264" r:id="rId29"/>
    <p:sldId id="310" r:id="rId30"/>
    <p:sldId id="334" r:id="rId31"/>
    <p:sldId id="335" r:id="rId32"/>
    <p:sldId id="336" r:id="rId33"/>
    <p:sldId id="291" r:id="rId34"/>
    <p:sldId id="263" r:id="rId35"/>
    <p:sldId id="390" r:id="rId36"/>
    <p:sldId id="391" r:id="rId37"/>
    <p:sldId id="392" r:id="rId38"/>
    <p:sldId id="394"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522" r:id="rId52"/>
    <p:sldId id="523" r:id="rId53"/>
    <p:sldId id="409" r:id="rId54"/>
    <p:sldId id="410" r:id="rId55"/>
    <p:sldId id="411" r:id="rId56"/>
    <p:sldId id="412" r:id="rId57"/>
    <p:sldId id="423" r:id="rId58"/>
    <p:sldId id="424" r:id="rId59"/>
    <p:sldId id="425" r:id="rId60"/>
    <p:sldId id="426" r:id="rId61"/>
    <p:sldId id="427" r:id="rId62"/>
    <p:sldId id="493" r:id="rId63"/>
    <p:sldId id="524" r:id="rId64"/>
    <p:sldId id="525" r:id="rId65"/>
    <p:sldId id="526" r:id="rId66"/>
    <p:sldId id="527" r:id="rId67"/>
    <p:sldId id="528" r:id="rId68"/>
    <p:sldId id="529" r:id="rId69"/>
    <p:sldId id="530" r:id="rId70"/>
    <p:sldId id="531" r:id="rId71"/>
    <p:sldId id="532" r:id="rId72"/>
    <p:sldId id="533" r:id="rId73"/>
    <p:sldId id="534" r:id="rId74"/>
    <p:sldId id="442" r:id="rId75"/>
    <p:sldId id="535" r:id="rId76"/>
    <p:sldId id="536" r:id="rId77"/>
    <p:sldId id="537" r:id="rId78"/>
    <p:sldId id="538" r:id="rId79"/>
    <p:sldId id="539" r:id="rId80"/>
    <p:sldId id="540" r:id="rId81"/>
    <p:sldId id="541" r:id="rId82"/>
    <p:sldId id="542" r:id="rId83"/>
    <p:sldId id="543" r:id="rId84"/>
    <p:sldId id="544" r:id="rId85"/>
    <p:sldId id="545" r:id="rId86"/>
    <p:sldId id="546" r:id="rId87"/>
    <p:sldId id="547" r:id="rId88"/>
    <p:sldId id="548" r:id="rId89"/>
    <p:sldId id="549" r:id="rId90"/>
    <p:sldId id="550" r:id="rId91"/>
    <p:sldId id="551" r:id="rId92"/>
    <p:sldId id="552" r:id="rId93"/>
    <p:sldId id="553" r:id="rId94"/>
    <p:sldId id="554" r:id="rId95"/>
    <p:sldId id="555" r:id="rId96"/>
    <p:sldId id="468" r:id="rId97"/>
    <p:sldId id="292" r:id="rId9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B"/>
    <a:srgbClr val="ED7D31"/>
    <a:srgbClr val="70AD47"/>
    <a:srgbClr val="4472C4"/>
    <a:srgbClr val="45958D"/>
    <a:srgbClr val="4A8522"/>
    <a:srgbClr val="093D5F"/>
    <a:srgbClr val="FFC000"/>
    <a:srgbClr val="26748E"/>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showGuides="1">
      <p:cViewPr varScale="1">
        <p:scale>
          <a:sx n="82" d="100"/>
          <a:sy n="82" d="100"/>
        </p:scale>
        <p:origin x="1195" y="67"/>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EBDBC0-A68C-41F2-9B45-711BF7E83640}" type="doc">
      <dgm:prSet loTypeId="urn:microsoft.com/office/officeart/2005/8/layout/vList2#2" loCatId="list" qsTypeId="urn:microsoft.com/office/officeart/2005/8/quickstyle/simple1#2" qsCatId="simple" csTypeId="urn:microsoft.com/office/officeart/2005/8/colors/accent1_1#2" csCatId="accent1" phldr="1"/>
      <dgm:spPr/>
      <dgm:t>
        <a:bodyPr/>
        <a:lstStyle/>
        <a:p>
          <a:endParaRPr lang="en-US"/>
        </a:p>
      </dgm:t>
    </dgm:pt>
    <dgm:pt modelId="{6B0A5229-EA39-4AAC-A6E7-9AFE600C47E1}">
      <dgm:prSet custT="1"/>
      <dgm:spPr>
        <a:solidFill>
          <a:schemeClr val="accent1">
            <a:lumMod val="20000"/>
            <a:lumOff val="80000"/>
          </a:schemeClr>
        </a:solidFill>
        <a:ln>
          <a:noFill/>
        </a:ln>
      </dgm:spPr>
      <dgm:t>
        <a:bodyPr/>
        <a:lstStyle/>
        <a:p>
          <a:r>
            <a:rPr lang="en-US" sz="1400" b="1" dirty="0">
              <a:latin typeface="Times New Roman" panose="02020603050405020304" pitchFamily="18" charset="0"/>
              <a:cs typeface="Times New Roman" panose="02020603050405020304" pitchFamily="18" charset="0"/>
            </a:rPr>
            <a:t>Potential Economic Base:</a:t>
          </a:r>
          <a:endParaRPr lang="en-US" sz="1400" dirty="0">
            <a:latin typeface="Times New Roman" panose="02020603050405020304" pitchFamily="18" charset="0"/>
            <a:cs typeface="Times New Roman" panose="02020603050405020304" pitchFamily="18" charset="0"/>
          </a:endParaRPr>
        </a:p>
      </dgm:t>
    </dgm:pt>
    <dgm:pt modelId="{3813A678-414B-4F99-BA76-92954F35AF6B}" type="parTrans" cxnId="{529BC6B9-9BBF-4A24-B0D6-3639D7D2B879}">
      <dgm:prSet/>
      <dgm:spPr/>
      <dgm:t>
        <a:bodyPr/>
        <a:lstStyle/>
        <a:p>
          <a:endParaRPr lang="en-US"/>
        </a:p>
      </dgm:t>
    </dgm:pt>
    <dgm:pt modelId="{D36B2E7E-74F6-46D8-B6D0-1905CB63A931}" type="sibTrans" cxnId="{529BC6B9-9BBF-4A24-B0D6-3639D7D2B879}">
      <dgm:prSet/>
      <dgm:spPr/>
      <dgm:t>
        <a:bodyPr/>
        <a:lstStyle/>
        <a:p>
          <a:endParaRPr lang="en-US"/>
        </a:p>
      </dgm:t>
    </dgm:pt>
    <dgm:pt modelId="{39789175-EFB5-4E86-AF96-860A928101AC}">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Transportation and logistics </a:t>
          </a:r>
        </a:p>
      </dgm:t>
    </dgm:pt>
    <dgm:pt modelId="{4A2E55D6-E0C6-4849-A44B-62412DE28037}" type="parTrans" cxnId="{9C3BF117-13D5-45E8-8399-AD523E4AB7FE}">
      <dgm:prSet/>
      <dgm:spPr/>
      <dgm:t>
        <a:bodyPr/>
        <a:lstStyle/>
        <a:p>
          <a:endParaRPr lang="en-US"/>
        </a:p>
      </dgm:t>
    </dgm:pt>
    <dgm:pt modelId="{F4859D65-6B03-44BE-AC49-204F6ED051DC}" type="sibTrans" cxnId="{9C3BF117-13D5-45E8-8399-AD523E4AB7FE}">
      <dgm:prSet/>
      <dgm:spPr/>
      <dgm:t>
        <a:bodyPr/>
        <a:lstStyle/>
        <a:p>
          <a:endParaRPr lang="en-US"/>
        </a:p>
      </dgm:t>
    </dgm:pt>
    <dgm:pt modelId="{87E7AE2A-0ED8-408D-9CE0-0EE9930850B6}">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Tourism and leisure</a:t>
          </a:r>
        </a:p>
      </dgm:t>
    </dgm:pt>
    <dgm:pt modelId="{8B3909A8-F0FA-4554-B86F-701EBEB0C60F}" type="parTrans" cxnId="{CB7A09CC-19F6-4F58-9C07-B7FAFED884F2}">
      <dgm:prSet/>
      <dgm:spPr/>
      <dgm:t>
        <a:bodyPr/>
        <a:lstStyle/>
        <a:p>
          <a:endParaRPr lang="en-US"/>
        </a:p>
      </dgm:t>
    </dgm:pt>
    <dgm:pt modelId="{81F1FAA2-C852-4765-A97B-3BD17F1A005C}" type="sibTrans" cxnId="{CB7A09CC-19F6-4F58-9C07-B7FAFED884F2}">
      <dgm:prSet/>
      <dgm:spPr/>
      <dgm:t>
        <a:bodyPr/>
        <a:lstStyle/>
        <a:p>
          <a:endParaRPr lang="en-US"/>
        </a:p>
      </dgm:t>
    </dgm:pt>
    <dgm:pt modelId="{1630E92C-0C89-4D92-B315-59DE1D5DFEBF}">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Capital</a:t>
          </a:r>
        </a:p>
      </dgm:t>
    </dgm:pt>
    <dgm:pt modelId="{C2ACF550-7B31-41E6-8150-11041341FBE1}" type="parTrans" cxnId="{43720A7D-9C54-4835-9F3A-3D67898F1406}">
      <dgm:prSet/>
      <dgm:spPr/>
      <dgm:t>
        <a:bodyPr/>
        <a:lstStyle/>
        <a:p>
          <a:endParaRPr lang="en-US"/>
        </a:p>
      </dgm:t>
    </dgm:pt>
    <dgm:pt modelId="{107E9A09-8F3C-4FB8-B553-91E5029DA609}" type="sibTrans" cxnId="{43720A7D-9C54-4835-9F3A-3D67898F1406}">
      <dgm:prSet/>
      <dgm:spPr/>
      <dgm:t>
        <a:bodyPr/>
        <a:lstStyle/>
        <a:p>
          <a:endParaRPr lang="en-US"/>
        </a:p>
      </dgm:t>
    </dgm:pt>
    <dgm:pt modelId="{D16D718B-F001-4F75-940C-D6102BB45018}">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Land and natural resources</a:t>
          </a:r>
        </a:p>
      </dgm:t>
    </dgm:pt>
    <dgm:pt modelId="{06A08E35-D0A1-47EC-BD55-6365FB19FDC2}" type="parTrans" cxnId="{59C8CC9D-CBB0-412A-A840-9C781D4AA4C9}">
      <dgm:prSet/>
      <dgm:spPr/>
      <dgm:t>
        <a:bodyPr/>
        <a:lstStyle/>
        <a:p>
          <a:endParaRPr lang="en-US"/>
        </a:p>
      </dgm:t>
    </dgm:pt>
    <dgm:pt modelId="{6E2E39A7-A748-4796-88D3-FE8898DD315B}" type="sibTrans" cxnId="{59C8CC9D-CBB0-412A-A840-9C781D4AA4C9}">
      <dgm:prSet/>
      <dgm:spPr/>
      <dgm:t>
        <a:bodyPr/>
        <a:lstStyle/>
        <a:p>
          <a:endParaRPr lang="en-US"/>
        </a:p>
      </dgm:t>
    </dgm:pt>
    <dgm:pt modelId="{D4CC2F12-FA04-41A1-B189-68B2C0CFC3C8}">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Agriculture and manufacturing</a:t>
          </a:r>
        </a:p>
      </dgm:t>
    </dgm:pt>
    <dgm:pt modelId="{40DFEE4A-352C-42C3-99E0-6356110007BC}" type="parTrans" cxnId="{28B702BE-05D3-4459-B1AA-6328686DD421}">
      <dgm:prSet/>
      <dgm:spPr/>
      <dgm:t>
        <a:bodyPr/>
        <a:lstStyle/>
        <a:p>
          <a:endParaRPr lang="en-US"/>
        </a:p>
      </dgm:t>
    </dgm:pt>
    <dgm:pt modelId="{7B1E5331-FB80-4AA6-BE30-EAD71DFCCD25}" type="sibTrans" cxnId="{28B702BE-05D3-4459-B1AA-6328686DD421}">
      <dgm:prSet/>
      <dgm:spPr/>
      <dgm:t>
        <a:bodyPr/>
        <a:lstStyle/>
        <a:p>
          <a:endParaRPr lang="en-US"/>
        </a:p>
      </dgm:t>
    </dgm:pt>
    <dgm:pt modelId="{D0BB1074-19D0-4AB3-8CB9-E1BBF1B30AD2}">
      <dgm:prSet custT="1"/>
      <dgm:spPr>
        <a:solidFill>
          <a:schemeClr val="accent1">
            <a:lumMod val="20000"/>
            <a:lumOff val="80000"/>
          </a:schemeClr>
        </a:solidFill>
        <a:ln>
          <a:noFill/>
        </a:ln>
      </dgm:spPr>
      <dgm:t>
        <a:bodyPr/>
        <a:lstStyle/>
        <a:p>
          <a:r>
            <a:rPr lang="en-US" sz="1400" b="1" dirty="0">
              <a:latin typeface="Times New Roman" panose="02020603050405020304" pitchFamily="18" charset="0"/>
              <a:cs typeface="Times New Roman" panose="02020603050405020304" pitchFamily="18" charset="0"/>
            </a:rPr>
            <a:t>Required Resources:</a:t>
          </a:r>
          <a:endParaRPr lang="en-US" sz="1400" dirty="0">
            <a:latin typeface="Times New Roman" panose="02020603050405020304" pitchFamily="18" charset="0"/>
            <a:cs typeface="Times New Roman" panose="02020603050405020304" pitchFamily="18" charset="0"/>
          </a:endParaRPr>
        </a:p>
      </dgm:t>
    </dgm:pt>
    <dgm:pt modelId="{BFA8CBD0-2E90-4A2C-B70F-CC0D23F90A01}" type="sibTrans" cxnId="{E08E0D5C-B74E-4F3F-932E-EF451E891DD6}">
      <dgm:prSet/>
      <dgm:spPr/>
      <dgm:t>
        <a:bodyPr/>
        <a:lstStyle/>
        <a:p>
          <a:endParaRPr lang="en-US"/>
        </a:p>
      </dgm:t>
    </dgm:pt>
    <dgm:pt modelId="{7CBEBF28-5B96-46A7-895A-10B0B935772A}" type="parTrans" cxnId="{E08E0D5C-B74E-4F3F-932E-EF451E891DD6}">
      <dgm:prSet/>
      <dgm:spPr/>
      <dgm:t>
        <a:bodyPr/>
        <a:lstStyle/>
        <a:p>
          <a:endParaRPr lang="en-US"/>
        </a:p>
      </dgm:t>
    </dgm:pt>
    <dgm:pt modelId="{775C77E0-D2B8-4B06-A5F6-54865E0FD20E}">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Expertise and technology</a:t>
          </a:r>
        </a:p>
      </dgm:t>
    </dgm:pt>
    <dgm:pt modelId="{E344059D-9055-4747-B4D2-52A7AA7679BF}" type="parTrans" cxnId="{AD1CC8F7-3139-4DC7-96EC-40DD8F07C585}">
      <dgm:prSet/>
      <dgm:spPr/>
      <dgm:t>
        <a:bodyPr/>
        <a:lstStyle/>
        <a:p>
          <a:endParaRPr lang="en-US"/>
        </a:p>
      </dgm:t>
    </dgm:pt>
    <dgm:pt modelId="{C7849F56-CB69-475F-ACFB-9DE50EE6AFE0}" type="sibTrans" cxnId="{AD1CC8F7-3139-4DC7-96EC-40DD8F07C585}">
      <dgm:prSet/>
      <dgm:spPr/>
      <dgm:t>
        <a:bodyPr/>
        <a:lstStyle/>
        <a:p>
          <a:endParaRPr lang="en-US"/>
        </a:p>
      </dgm:t>
    </dgm:pt>
    <dgm:pt modelId="{91D18994-52F2-48F9-8F35-8B2D36F756A7}">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Labor</a:t>
          </a:r>
        </a:p>
      </dgm:t>
    </dgm:pt>
    <dgm:pt modelId="{A3C98F9C-0717-48B9-9ED6-07218B2FE494}" type="parTrans" cxnId="{8CD0D209-7FD2-4DD6-9CAC-39CF87165660}">
      <dgm:prSet/>
      <dgm:spPr/>
      <dgm:t>
        <a:bodyPr/>
        <a:lstStyle/>
        <a:p>
          <a:endParaRPr lang="en-US"/>
        </a:p>
      </dgm:t>
    </dgm:pt>
    <dgm:pt modelId="{F78750BC-0735-4CA9-925E-AEA6ECECE994}" type="sibTrans" cxnId="{8CD0D209-7FD2-4DD6-9CAC-39CF87165660}">
      <dgm:prSet/>
      <dgm:spPr/>
      <dgm:t>
        <a:bodyPr/>
        <a:lstStyle/>
        <a:p>
          <a:endParaRPr lang="en-US"/>
        </a:p>
      </dgm:t>
    </dgm:pt>
    <dgm:pt modelId="{C99C7AEA-C30F-4CE7-8DDD-D923230A3631}">
      <dgm:prSet custT="1"/>
      <dgm:spPr/>
      <dgm:t>
        <a:bodyPr/>
        <a:lstStyle/>
        <a:p>
          <a:r>
            <a:rPr lang="en-US" sz="1400" dirty="0">
              <a:solidFill>
                <a:schemeClr val="bg1"/>
              </a:solidFill>
              <a:latin typeface="Century Gothic" panose="020B0502020202020204" pitchFamily="34" charset="0"/>
              <a:cs typeface="Times New Roman" panose="02020603050405020304" pitchFamily="18" charset="0"/>
            </a:rPr>
            <a:t>Low capital costs coupled with low operating costs</a:t>
          </a:r>
          <a:endParaRPr lang="en-US" sz="1400" b="0" dirty="0">
            <a:solidFill>
              <a:schemeClr val="bg1"/>
            </a:solidFill>
            <a:latin typeface="Century Gothic" panose="020B0502020202020204" pitchFamily="34" charset="0"/>
            <a:cs typeface="Times New Roman" panose="02020603050405020304" pitchFamily="18" charset="0"/>
          </a:endParaRPr>
        </a:p>
      </dgm:t>
    </dgm:pt>
    <dgm:pt modelId="{6DCBC047-0066-41D6-A104-3A3F1C673380}" type="parTrans" cxnId="{01AD044B-7280-4D94-B65E-6E45475999F3}">
      <dgm:prSet/>
      <dgm:spPr/>
      <dgm:t>
        <a:bodyPr/>
        <a:lstStyle/>
        <a:p>
          <a:endParaRPr lang="en-US"/>
        </a:p>
      </dgm:t>
    </dgm:pt>
    <dgm:pt modelId="{B948DEDF-EB78-4EBB-BF9B-B3AB2289490A}" type="sibTrans" cxnId="{01AD044B-7280-4D94-B65E-6E45475999F3}">
      <dgm:prSet/>
      <dgm:spPr/>
      <dgm:t>
        <a:bodyPr/>
        <a:lstStyle/>
        <a:p>
          <a:endParaRPr lang="en-US"/>
        </a:p>
      </dgm:t>
    </dgm:pt>
    <dgm:pt modelId="{B49D9532-009A-40D4-9187-92EC2D99FB1E}">
      <dgm:prSet custT="1"/>
      <dgm:spPr/>
      <dgm:t>
        <a:bodyPr/>
        <a:lstStyle/>
        <a:p>
          <a:r>
            <a:rPr lang="en-US" sz="1400" b="0" dirty="0">
              <a:solidFill>
                <a:schemeClr val="bg1"/>
              </a:solidFill>
              <a:latin typeface="Century Gothic" panose="020B0502020202020204" pitchFamily="34" charset="0"/>
              <a:cs typeface="Times New Roman" panose="02020603050405020304" pitchFamily="18" charset="0"/>
            </a:rPr>
            <a:t>Low ticket pricing</a:t>
          </a:r>
        </a:p>
      </dgm:t>
    </dgm:pt>
    <dgm:pt modelId="{C4DAC375-8475-43DE-91FE-AD74BC513AF2}" type="parTrans" cxnId="{053A728B-97F1-448B-B5F1-04B94F8578F8}">
      <dgm:prSet/>
      <dgm:spPr/>
      <dgm:t>
        <a:bodyPr/>
        <a:lstStyle/>
        <a:p>
          <a:endParaRPr lang="en-US"/>
        </a:p>
      </dgm:t>
    </dgm:pt>
    <dgm:pt modelId="{779F8814-3C36-406D-9A6E-F602759321F6}" type="sibTrans" cxnId="{053A728B-97F1-448B-B5F1-04B94F8578F8}">
      <dgm:prSet/>
      <dgm:spPr/>
      <dgm:t>
        <a:bodyPr/>
        <a:lstStyle/>
        <a:p>
          <a:endParaRPr lang="en-US"/>
        </a:p>
      </dgm:t>
    </dgm:pt>
    <dgm:pt modelId="{94C28AB6-EF54-4537-8D95-DAE625BFBBED}" type="pres">
      <dgm:prSet presAssocID="{82EBDBC0-A68C-41F2-9B45-711BF7E83640}" presName="linear" presStyleCnt="0">
        <dgm:presLayoutVars>
          <dgm:animLvl val="lvl"/>
          <dgm:resizeHandles val="exact"/>
        </dgm:presLayoutVars>
      </dgm:prSet>
      <dgm:spPr/>
    </dgm:pt>
    <dgm:pt modelId="{D890F96B-6A50-4A6F-958D-27EA61CA7BB5}" type="pres">
      <dgm:prSet presAssocID="{6B0A5229-EA39-4AAC-A6E7-9AFE600C47E1}" presName="parentText" presStyleLbl="node1" presStyleIdx="0" presStyleCnt="2">
        <dgm:presLayoutVars>
          <dgm:chMax val="0"/>
          <dgm:bulletEnabled val="1"/>
        </dgm:presLayoutVars>
      </dgm:prSet>
      <dgm:spPr/>
    </dgm:pt>
    <dgm:pt modelId="{2B5560A6-8B2F-436B-BC76-99FA605D8819}" type="pres">
      <dgm:prSet presAssocID="{6B0A5229-EA39-4AAC-A6E7-9AFE600C47E1}" presName="childText" presStyleLbl="revTx" presStyleIdx="0" presStyleCnt="2">
        <dgm:presLayoutVars>
          <dgm:bulletEnabled val="1"/>
        </dgm:presLayoutVars>
      </dgm:prSet>
      <dgm:spPr/>
    </dgm:pt>
    <dgm:pt modelId="{1683E807-C646-4FC7-B1A1-B146A7CD4225}" type="pres">
      <dgm:prSet presAssocID="{D0BB1074-19D0-4AB3-8CB9-E1BBF1B30AD2}" presName="parentText" presStyleLbl="node1" presStyleIdx="1" presStyleCnt="2" custLinFactNeighborX="335" custLinFactNeighborY="-1952">
        <dgm:presLayoutVars>
          <dgm:chMax val="0"/>
          <dgm:bulletEnabled val="1"/>
        </dgm:presLayoutVars>
      </dgm:prSet>
      <dgm:spPr/>
    </dgm:pt>
    <dgm:pt modelId="{A312015F-8898-4438-9CDF-5B2E41B9B495}" type="pres">
      <dgm:prSet presAssocID="{D0BB1074-19D0-4AB3-8CB9-E1BBF1B30AD2}" presName="childText" presStyleLbl="revTx" presStyleIdx="1" presStyleCnt="2">
        <dgm:presLayoutVars>
          <dgm:bulletEnabled val="1"/>
        </dgm:presLayoutVars>
      </dgm:prSet>
      <dgm:spPr/>
    </dgm:pt>
  </dgm:ptLst>
  <dgm:cxnLst>
    <dgm:cxn modelId="{3953A600-6F43-49A7-A944-390AF18970D6}" type="presOf" srcId="{1630E92C-0C89-4D92-B315-59DE1D5DFEBF}" destId="{A312015F-8898-4438-9CDF-5B2E41B9B495}" srcOrd="0" destOrd="0" presId="urn:microsoft.com/office/officeart/2005/8/layout/vList2#2"/>
    <dgm:cxn modelId="{8CD0D209-7FD2-4DD6-9CAC-39CF87165660}" srcId="{D0BB1074-19D0-4AB3-8CB9-E1BBF1B30AD2}" destId="{91D18994-52F2-48F9-8F35-8B2D36F756A7}" srcOrd="2" destOrd="0" parTransId="{A3C98F9C-0717-48B9-9ED6-07218B2FE494}" sibTransId="{F78750BC-0735-4CA9-925E-AEA6ECECE994}"/>
    <dgm:cxn modelId="{AA1AB014-C80C-4E17-BC8D-36C14AD4AEFA}" type="presOf" srcId="{82EBDBC0-A68C-41F2-9B45-711BF7E83640}" destId="{94C28AB6-EF54-4537-8D95-DAE625BFBBED}" srcOrd="0" destOrd="0" presId="urn:microsoft.com/office/officeart/2005/8/layout/vList2#2"/>
    <dgm:cxn modelId="{9C3BF117-13D5-45E8-8399-AD523E4AB7FE}" srcId="{6B0A5229-EA39-4AAC-A6E7-9AFE600C47E1}" destId="{39789175-EFB5-4E86-AF96-860A928101AC}" srcOrd="0" destOrd="0" parTransId="{4A2E55D6-E0C6-4849-A44B-62412DE28037}" sibTransId="{F4859D65-6B03-44BE-AC49-204F6ED051DC}"/>
    <dgm:cxn modelId="{289E221B-F842-4D8E-86CE-067FF9D9FD31}" type="presOf" srcId="{D0BB1074-19D0-4AB3-8CB9-E1BBF1B30AD2}" destId="{1683E807-C646-4FC7-B1A1-B146A7CD4225}" srcOrd="0" destOrd="0" presId="urn:microsoft.com/office/officeart/2005/8/layout/vList2#2"/>
    <dgm:cxn modelId="{1E56AD1E-CAD0-41DC-A1C2-C4744A367022}" type="presOf" srcId="{D4CC2F12-FA04-41A1-B189-68B2C0CFC3C8}" destId="{2B5560A6-8B2F-436B-BC76-99FA605D8819}" srcOrd="0" destOrd="1" presId="urn:microsoft.com/office/officeart/2005/8/layout/vList2#2"/>
    <dgm:cxn modelId="{CF95182F-DF36-4856-B6EF-24ECD98DF2BD}" type="presOf" srcId="{D16D718B-F001-4F75-940C-D6102BB45018}" destId="{A312015F-8898-4438-9CDF-5B2E41B9B495}" srcOrd="0" destOrd="1" presId="urn:microsoft.com/office/officeart/2005/8/layout/vList2#2"/>
    <dgm:cxn modelId="{E94B7335-5D6C-45EC-A8E5-85BA2E293066}" type="presOf" srcId="{C99C7AEA-C30F-4CE7-8DDD-D923230A3631}" destId="{2B5560A6-8B2F-436B-BC76-99FA605D8819}" srcOrd="0" destOrd="3" presId="urn:microsoft.com/office/officeart/2005/8/layout/vList2#2"/>
    <dgm:cxn modelId="{067A6A39-875D-4BCB-AA58-14DAF32298D1}" type="presOf" srcId="{39789175-EFB5-4E86-AF96-860A928101AC}" destId="{2B5560A6-8B2F-436B-BC76-99FA605D8819}" srcOrd="0" destOrd="0" presId="urn:microsoft.com/office/officeart/2005/8/layout/vList2#2"/>
    <dgm:cxn modelId="{E08E0D5C-B74E-4F3F-932E-EF451E891DD6}" srcId="{82EBDBC0-A68C-41F2-9B45-711BF7E83640}" destId="{D0BB1074-19D0-4AB3-8CB9-E1BBF1B30AD2}" srcOrd="1" destOrd="0" parTransId="{7CBEBF28-5B96-46A7-895A-10B0B935772A}" sibTransId="{BFA8CBD0-2E90-4A2C-B70F-CC0D23F90A01}"/>
    <dgm:cxn modelId="{9BFB4541-3066-4352-BD3C-31C5F8E2FF5A}" type="presOf" srcId="{6B0A5229-EA39-4AAC-A6E7-9AFE600C47E1}" destId="{D890F96B-6A50-4A6F-958D-27EA61CA7BB5}" srcOrd="0" destOrd="0" presId="urn:microsoft.com/office/officeart/2005/8/layout/vList2#2"/>
    <dgm:cxn modelId="{D7751368-A717-4F0D-B18A-D8D532E67594}" type="presOf" srcId="{B49D9532-009A-40D4-9187-92EC2D99FB1E}" destId="{2B5560A6-8B2F-436B-BC76-99FA605D8819}" srcOrd="0" destOrd="4" presId="urn:microsoft.com/office/officeart/2005/8/layout/vList2#2"/>
    <dgm:cxn modelId="{01AD044B-7280-4D94-B65E-6E45475999F3}" srcId="{6B0A5229-EA39-4AAC-A6E7-9AFE600C47E1}" destId="{C99C7AEA-C30F-4CE7-8DDD-D923230A3631}" srcOrd="3" destOrd="0" parTransId="{6DCBC047-0066-41D6-A104-3A3F1C673380}" sibTransId="{B948DEDF-EB78-4EBB-BF9B-B3AB2289490A}"/>
    <dgm:cxn modelId="{43720A7D-9C54-4835-9F3A-3D67898F1406}" srcId="{D0BB1074-19D0-4AB3-8CB9-E1BBF1B30AD2}" destId="{1630E92C-0C89-4D92-B315-59DE1D5DFEBF}" srcOrd="0" destOrd="0" parTransId="{C2ACF550-7B31-41E6-8150-11041341FBE1}" sibTransId="{107E9A09-8F3C-4FB8-B553-91E5029DA609}"/>
    <dgm:cxn modelId="{053A728B-97F1-448B-B5F1-04B94F8578F8}" srcId="{6B0A5229-EA39-4AAC-A6E7-9AFE600C47E1}" destId="{B49D9532-009A-40D4-9187-92EC2D99FB1E}" srcOrd="4" destOrd="0" parTransId="{C4DAC375-8475-43DE-91FE-AD74BC513AF2}" sibTransId="{779F8814-3C36-406D-9A6E-F602759321F6}"/>
    <dgm:cxn modelId="{A0354892-3607-437A-856C-88FE48AE6A24}" type="presOf" srcId="{91D18994-52F2-48F9-8F35-8B2D36F756A7}" destId="{A312015F-8898-4438-9CDF-5B2E41B9B495}" srcOrd="0" destOrd="2" presId="urn:microsoft.com/office/officeart/2005/8/layout/vList2#2"/>
    <dgm:cxn modelId="{34FDCA9C-FD05-4266-B48E-9893D612B71C}" type="presOf" srcId="{775C77E0-D2B8-4B06-A5F6-54865E0FD20E}" destId="{A312015F-8898-4438-9CDF-5B2E41B9B495}" srcOrd="0" destOrd="3" presId="urn:microsoft.com/office/officeart/2005/8/layout/vList2#2"/>
    <dgm:cxn modelId="{59C8CC9D-CBB0-412A-A840-9C781D4AA4C9}" srcId="{D0BB1074-19D0-4AB3-8CB9-E1BBF1B30AD2}" destId="{D16D718B-F001-4F75-940C-D6102BB45018}" srcOrd="1" destOrd="0" parTransId="{06A08E35-D0A1-47EC-BD55-6365FB19FDC2}" sibTransId="{6E2E39A7-A748-4796-88D3-FE8898DD315B}"/>
    <dgm:cxn modelId="{529BC6B9-9BBF-4A24-B0D6-3639D7D2B879}" srcId="{82EBDBC0-A68C-41F2-9B45-711BF7E83640}" destId="{6B0A5229-EA39-4AAC-A6E7-9AFE600C47E1}" srcOrd="0" destOrd="0" parTransId="{3813A678-414B-4F99-BA76-92954F35AF6B}" sibTransId="{D36B2E7E-74F6-46D8-B6D0-1905CB63A931}"/>
    <dgm:cxn modelId="{28B702BE-05D3-4459-B1AA-6328686DD421}" srcId="{6B0A5229-EA39-4AAC-A6E7-9AFE600C47E1}" destId="{D4CC2F12-FA04-41A1-B189-68B2C0CFC3C8}" srcOrd="1" destOrd="0" parTransId="{40DFEE4A-352C-42C3-99E0-6356110007BC}" sibTransId="{7B1E5331-FB80-4AA6-BE30-EAD71DFCCD25}"/>
    <dgm:cxn modelId="{CB7A09CC-19F6-4F58-9C07-B7FAFED884F2}" srcId="{6B0A5229-EA39-4AAC-A6E7-9AFE600C47E1}" destId="{87E7AE2A-0ED8-408D-9CE0-0EE9930850B6}" srcOrd="2" destOrd="0" parTransId="{8B3909A8-F0FA-4554-B86F-701EBEB0C60F}" sibTransId="{81F1FAA2-C852-4765-A97B-3BD17F1A005C}"/>
    <dgm:cxn modelId="{53861EE0-72FC-4036-A841-C74431CB35A5}" type="presOf" srcId="{87E7AE2A-0ED8-408D-9CE0-0EE9930850B6}" destId="{2B5560A6-8B2F-436B-BC76-99FA605D8819}" srcOrd="0" destOrd="2" presId="urn:microsoft.com/office/officeart/2005/8/layout/vList2#2"/>
    <dgm:cxn modelId="{AD1CC8F7-3139-4DC7-96EC-40DD8F07C585}" srcId="{D0BB1074-19D0-4AB3-8CB9-E1BBF1B30AD2}" destId="{775C77E0-D2B8-4B06-A5F6-54865E0FD20E}" srcOrd="3" destOrd="0" parTransId="{E344059D-9055-4747-B4D2-52A7AA7679BF}" sibTransId="{C7849F56-CB69-475F-ACFB-9DE50EE6AFE0}"/>
    <dgm:cxn modelId="{B8FA7F64-C1AD-4077-938C-7F399FE7AFAE}" type="presParOf" srcId="{94C28AB6-EF54-4537-8D95-DAE625BFBBED}" destId="{D890F96B-6A50-4A6F-958D-27EA61CA7BB5}" srcOrd="0" destOrd="0" presId="urn:microsoft.com/office/officeart/2005/8/layout/vList2#2"/>
    <dgm:cxn modelId="{546FD167-2C50-469A-A878-54BC071C270F}" type="presParOf" srcId="{94C28AB6-EF54-4537-8D95-DAE625BFBBED}" destId="{2B5560A6-8B2F-436B-BC76-99FA605D8819}" srcOrd="1" destOrd="0" presId="urn:microsoft.com/office/officeart/2005/8/layout/vList2#2"/>
    <dgm:cxn modelId="{4BBE39EE-ED7D-4EF6-9ED7-3E19032EF250}" type="presParOf" srcId="{94C28AB6-EF54-4537-8D95-DAE625BFBBED}" destId="{1683E807-C646-4FC7-B1A1-B146A7CD4225}" srcOrd="2" destOrd="0" presId="urn:microsoft.com/office/officeart/2005/8/layout/vList2#2"/>
    <dgm:cxn modelId="{CA9DFC41-FC70-4EFE-BAB6-76960C095963}" type="presParOf" srcId="{94C28AB6-EF54-4537-8D95-DAE625BFBBED}" destId="{A312015F-8898-4438-9CDF-5B2E41B9B495}" srcOrd="3" destOrd="0" presId="urn:microsoft.com/office/officeart/2005/8/layout/v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0F96B-6A50-4A6F-958D-27EA61CA7BB5}">
      <dsp:nvSpPr>
        <dsp:cNvPr id="0" name=""/>
        <dsp:cNvSpPr/>
      </dsp:nvSpPr>
      <dsp:spPr bwMode="white">
        <a:xfrm>
          <a:off x="0" y="79657"/>
          <a:ext cx="4546121" cy="1216800"/>
        </a:xfrm>
        <a:prstGeom prst="round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Potential Economic Base:</a:t>
          </a:r>
          <a:endParaRPr lang="en-US" sz="1400" kern="1200" dirty="0">
            <a:latin typeface="Times New Roman" panose="02020603050405020304" pitchFamily="18" charset="0"/>
            <a:cs typeface="Times New Roman" panose="02020603050405020304" pitchFamily="18" charset="0"/>
          </a:endParaRPr>
        </a:p>
      </dsp:txBody>
      <dsp:txXfrm>
        <a:off x="59399" y="139056"/>
        <a:ext cx="4427323" cy="1098002"/>
      </dsp:txXfrm>
    </dsp:sp>
    <dsp:sp modelId="{2B5560A6-8B2F-436B-BC76-99FA605D8819}">
      <dsp:nvSpPr>
        <dsp:cNvPr id="0" name=""/>
        <dsp:cNvSpPr/>
      </dsp:nvSpPr>
      <dsp:spPr bwMode="white">
        <a:xfrm>
          <a:off x="0" y="1296457"/>
          <a:ext cx="4546121"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33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Transportation and logistics </a:t>
          </a: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Agriculture and manufacturing</a:t>
          </a: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Tourism and leisure</a:t>
          </a:r>
        </a:p>
        <a:p>
          <a:pPr marL="114300" lvl="1" indent="-114300" algn="l" defTabSz="622300">
            <a:lnSpc>
              <a:spcPct val="90000"/>
            </a:lnSpc>
            <a:spcBef>
              <a:spcPct val="0"/>
            </a:spcBef>
            <a:spcAft>
              <a:spcPct val="20000"/>
            </a:spcAft>
            <a:buChar char="•"/>
          </a:pPr>
          <a:r>
            <a:rPr lang="en-US" sz="1400" kern="1200" dirty="0">
              <a:solidFill>
                <a:schemeClr val="bg1"/>
              </a:solidFill>
              <a:latin typeface="Century Gothic" panose="020B0502020202020204" pitchFamily="34" charset="0"/>
              <a:cs typeface="Times New Roman" panose="02020603050405020304" pitchFamily="18" charset="0"/>
            </a:rPr>
            <a:t>Low capital costs coupled with low operating costs</a:t>
          </a:r>
          <a:endParaRPr lang="en-US" sz="1400" b="0" kern="1200" dirty="0">
            <a:solidFill>
              <a:schemeClr val="bg1"/>
            </a:solidFill>
            <a:latin typeface="Century Gothic" panose="020B0502020202020204" pitchFamily="34" charset="0"/>
            <a:cs typeface="Times New Roman" panose="02020603050405020304" pitchFamily="18" charset="0"/>
          </a:endParaRP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Low ticket pricing</a:t>
          </a:r>
        </a:p>
      </dsp:txBody>
      <dsp:txXfrm>
        <a:off x="0" y="1296457"/>
        <a:ext cx="4546121" cy="1412775"/>
      </dsp:txXfrm>
    </dsp:sp>
    <dsp:sp modelId="{1683E807-C646-4FC7-B1A1-B146A7CD4225}">
      <dsp:nvSpPr>
        <dsp:cNvPr id="0" name=""/>
        <dsp:cNvSpPr/>
      </dsp:nvSpPr>
      <dsp:spPr bwMode="white">
        <a:xfrm>
          <a:off x="0" y="2688221"/>
          <a:ext cx="4546121" cy="1216800"/>
        </a:xfrm>
        <a:prstGeom prst="round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Required Resources:</a:t>
          </a:r>
          <a:endParaRPr lang="en-US" sz="1400" kern="1200" dirty="0">
            <a:latin typeface="Times New Roman" panose="02020603050405020304" pitchFamily="18" charset="0"/>
            <a:cs typeface="Times New Roman" panose="02020603050405020304" pitchFamily="18" charset="0"/>
          </a:endParaRPr>
        </a:p>
      </dsp:txBody>
      <dsp:txXfrm>
        <a:off x="59399" y="2747620"/>
        <a:ext cx="4427323" cy="1098002"/>
      </dsp:txXfrm>
    </dsp:sp>
    <dsp:sp modelId="{A312015F-8898-4438-9CDF-5B2E41B9B495}">
      <dsp:nvSpPr>
        <dsp:cNvPr id="0" name=""/>
        <dsp:cNvSpPr/>
      </dsp:nvSpPr>
      <dsp:spPr bwMode="white">
        <a:xfrm>
          <a:off x="0" y="3926032"/>
          <a:ext cx="4546121"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339"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Capital</a:t>
          </a: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Land and natural resources</a:t>
          </a: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Labor</a:t>
          </a:r>
        </a:p>
        <a:p>
          <a:pPr marL="114300" lvl="1" indent="-114300" algn="l" defTabSz="622300">
            <a:lnSpc>
              <a:spcPct val="90000"/>
            </a:lnSpc>
            <a:spcBef>
              <a:spcPct val="0"/>
            </a:spcBef>
            <a:spcAft>
              <a:spcPct val="20000"/>
            </a:spcAft>
            <a:buChar char="•"/>
          </a:pPr>
          <a:r>
            <a:rPr lang="en-US" sz="1400" b="0" kern="1200" dirty="0">
              <a:solidFill>
                <a:schemeClr val="bg1"/>
              </a:solidFill>
              <a:latin typeface="Century Gothic" panose="020B0502020202020204" pitchFamily="34" charset="0"/>
              <a:cs typeface="Times New Roman" panose="02020603050405020304" pitchFamily="18" charset="0"/>
            </a:rPr>
            <a:t>Expertise and technology</a:t>
          </a:r>
        </a:p>
      </dsp:txBody>
      <dsp:txXfrm>
        <a:off x="0" y="3926032"/>
        <a:ext cx="4546121"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C631D-BC77-4264-91BD-DDA85822584C}" type="datetimeFigureOut">
              <a:rPr lang="en-US" smtClean="0"/>
              <a:t>3/17/2024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5147F-D0D6-46BE-93FB-FA351B0F18A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DEBBB-6B1A-49C6-B678-2A08F4504DAD}"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EBBB-6B1A-49C6-B678-2A08F4504DAD}"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EBBB-6B1A-49C6-B678-2A08F4504DAD}"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DEBBB-6B1A-49C6-B678-2A08F4504DAD}"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DEBBB-6B1A-49C6-B678-2A08F4504DAD}"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DEBBB-6B1A-49C6-B678-2A08F4504DAD}"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DEBBB-6B1A-49C6-B678-2A08F4504DAD}" type="datetimeFigureOut">
              <a:rPr lang="en-US" smtClean="0"/>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DEBBB-6B1A-49C6-B678-2A08F4504DAD}" type="datetimeFigureOut">
              <a:rPr lang="en-US" smtClean="0"/>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DEBBB-6B1A-49C6-B678-2A08F4504DAD}" type="datetimeFigureOut">
              <a:rPr lang="en-US" smtClean="0"/>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DEBBB-6B1A-49C6-B678-2A08F4504DAD}"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DEBBB-6B1A-49C6-B678-2A08F4504DAD}"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F1F5D-AE73-49B4-AE54-39B65954F8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DEBBB-6B1A-49C6-B678-2A08F4504DAD}" type="datetimeFigureOut">
              <a:rPr lang="en-US" smtClean="0"/>
              <a:t>3/17/2024</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F1F5D-AE73-49B4-AE54-39B65954F8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3.wdp"/><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6.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5.wdp"/><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and blue train&#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189239" y="3429000"/>
            <a:ext cx="3341621" cy="3341621"/>
          </a:xfrm>
          <a:prstGeom prst="rect">
            <a:avLst/>
          </a:prstGeom>
        </p:spPr>
      </p:pic>
      <p:sp>
        <p:nvSpPr>
          <p:cNvPr id="2" name="Rectangle 1"/>
          <p:cNvSpPr/>
          <p:nvPr/>
        </p:nvSpPr>
        <p:spPr>
          <a:xfrm>
            <a:off x="0" y="0"/>
            <a:ext cx="4953000" cy="6858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2588" y="4736315"/>
            <a:ext cx="3650412" cy="1086485"/>
          </a:xfrm>
          <a:prstGeom prst="rect">
            <a:avLst/>
          </a:prstGeom>
          <a:noFill/>
        </p:spPr>
        <p:txBody>
          <a:bodyPr wrap="square">
            <a:spAutoFit/>
          </a:bodyPr>
          <a:lstStyle/>
          <a:p>
            <a:pPr marL="0" marR="0" algn="r">
              <a:lnSpc>
                <a:spcPct val="90000"/>
              </a:lnSpc>
              <a:spcBef>
                <a:spcPts val="200"/>
              </a:spcBef>
              <a:spcAft>
                <a:spcPts val="2800"/>
              </a:spcAft>
            </a:pPr>
            <a:r>
              <a:rPr lang="en-US" sz="18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SUMMARY PROPOSAL FOR </a:t>
            </a:r>
            <a:r>
              <a:rPr lang="en-GB" altLang="en-US" sz="18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DESIGN AND DEVELOPMENT of </a:t>
            </a:r>
            <a:r>
              <a:rPr lang="en-US" sz="18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RAIL </a:t>
            </a:r>
            <a:r>
              <a:rPr lang="en-GB" altLang="en-US" sz="18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NETWORK</a:t>
            </a:r>
            <a:r>
              <a:rPr lang="en-US" sz="1800" b="1" u="sng"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IN THE SOUTH- SOUTH AND SOUTH - EAST NIGERIA.</a:t>
            </a:r>
            <a:endPar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471577" y="5883215"/>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905500-60FD-256F-DB5E-892753FF1017}"/>
              </a:ext>
            </a:extLst>
          </p:cNvPr>
          <p:cNvSpPr>
            <a:spLocks noGrp="1"/>
          </p:cNvSpPr>
          <p:nvPr>
            <p:ph type="title"/>
          </p:nvPr>
        </p:nvSpPr>
        <p:spPr>
          <a:xfrm>
            <a:off x="419390" y="295787"/>
            <a:ext cx="8543925" cy="1325563"/>
          </a:xfrm>
        </p:spPr>
        <p:txBody>
          <a:bodyPr/>
          <a:lstStyle/>
          <a:p>
            <a:r>
              <a:rPr lang="en-GB" altLang="en-US" dirty="0">
                <a:latin typeface="Times New Roman" panose="02020603050405020304" pitchFamily="18" charset="0"/>
                <a:cs typeface="Times New Roman" panose="02020603050405020304" pitchFamily="18" charset="0"/>
              </a:rPr>
              <a:t>PROJECT CONCEPT</a:t>
            </a:r>
          </a:p>
        </p:txBody>
      </p:sp>
      <p:cxnSp>
        <p:nvCxnSpPr>
          <p:cNvPr id="5" name="Straight Connector 4">
            <a:extLst>
              <a:ext uri="{FF2B5EF4-FFF2-40B4-BE49-F238E27FC236}">
                <a16:creationId xmlns:a16="http://schemas.microsoft.com/office/drawing/2014/main" id="{C3D509A9-A499-385C-7BC5-C75F7199DFA8}"/>
              </a:ext>
            </a:extLst>
          </p:cNvPr>
          <p:cNvCxnSpPr/>
          <p:nvPr/>
        </p:nvCxnSpPr>
        <p:spPr>
          <a:xfrm>
            <a:off x="375102" y="1239739"/>
            <a:ext cx="9342408" cy="0"/>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6" name="Rectangle 5">
            <a:extLst>
              <a:ext uri="{FF2B5EF4-FFF2-40B4-BE49-F238E27FC236}">
                <a16:creationId xmlns:a16="http://schemas.microsoft.com/office/drawing/2014/main" id="{8F2C18E0-4D4F-DAF5-435A-59C248C3A691}"/>
              </a:ext>
            </a:extLst>
          </p:cNvPr>
          <p:cNvSpPr/>
          <p:nvPr/>
        </p:nvSpPr>
        <p:spPr>
          <a:xfrm>
            <a:off x="419390" y="1621350"/>
            <a:ext cx="5318937" cy="464664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E51224-939B-CB05-D4A9-D17EE417AE07}"/>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19710" y="2123032"/>
            <a:ext cx="3686290" cy="3643283"/>
          </a:xfrm>
          <a:prstGeom prst="rect">
            <a:avLst/>
          </a:prstGeom>
        </p:spPr>
      </p:pic>
      <p:sp>
        <p:nvSpPr>
          <p:cNvPr id="3" name="Content Placeholder 2">
            <a:extLst>
              <a:ext uri="{FF2B5EF4-FFF2-40B4-BE49-F238E27FC236}">
                <a16:creationId xmlns:a16="http://schemas.microsoft.com/office/drawing/2014/main" id="{F48C3C60-5B52-E551-F4EC-007FD776CB15}"/>
              </a:ext>
            </a:extLst>
          </p:cNvPr>
          <p:cNvSpPr>
            <a:spLocks noGrp="1"/>
          </p:cNvSpPr>
          <p:nvPr>
            <p:ph idx="1"/>
          </p:nvPr>
        </p:nvSpPr>
        <p:spPr>
          <a:xfrm>
            <a:off x="681038" y="1825624"/>
            <a:ext cx="5057289" cy="4537853"/>
          </a:xfrm>
        </p:spPr>
        <p:txBody>
          <a:bodyPr/>
          <a:lstStyle/>
          <a:p>
            <a:pPr marL="0" indent="0" algn="just">
              <a:buNone/>
            </a:pP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sz="1800" dirty="0">
                <a:solidFill>
                  <a:schemeClr val="bg1"/>
                </a:solidFill>
                <a:latin typeface="Times New Roman" panose="02020603050405020304" pitchFamily="18" charset="0"/>
                <a:cs typeface="Times New Roman" panose="02020603050405020304" pitchFamily="18" charset="0"/>
              </a:rPr>
              <a:t>3.Improve Urban and Rural Accessibility: </a:t>
            </a:r>
          </a:p>
          <a:p>
            <a:pPr algn="just"/>
            <a:r>
              <a:rPr lang="en-GB" altLang="en-US" sz="1800" dirty="0">
                <a:solidFill>
                  <a:schemeClr val="bg1"/>
                </a:solidFill>
                <a:latin typeface="Times New Roman" panose="02020603050405020304" pitchFamily="18" charset="0"/>
                <a:cs typeface="Times New Roman" panose="02020603050405020304" pitchFamily="18" charset="0"/>
              </a:rPr>
              <a:t>Enhance accessibility to urban </a:t>
            </a:r>
            <a:r>
              <a:rPr lang="en-GB" altLang="en-US" sz="1800" dirty="0" err="1">
                <a:solidFill>
                  <a:schemeClr val="bg1"/>
                </a:solidFill>
                <a:latin typeface="Times New Roman" panose="02020603050405020304" pitchFamily="18" charset="0"/>
                <a:cs typeface="Times New Roman" panose="02020603050405020304" pitchFamily="18" charset="0"/>
              </a:rPr>
              <a:t>centers</a:t>
            </a:r>
            <a:r>
              <a:rPr lang="en-GB" altLang="en-US" sz="1800" dirty="0">
                <a:solidFill>
                  <a:schemeClr val="bg1"/>
                </a:solidFill>
                <a:latin typeface="Times New Roman" panose="02020603050405020304" pitchFamily="18" charset="0"/>
                <a:cs typeface="Times New Roman" panose="02020603050405020304" pitchFamily="18" charset="0"/>
              </a:rPr>
              <a:t>, improving daily commuting for residents. </a:t>
            </a:r>
          </a:p>
          <a:p>
            <a:pPr algn="just"/>
            <a:r>
              <a:rPr lang="en-GB" altLang="en-US" sz="1800" dirty="0">
                <a:solidFill>
                  <a:schemeClr val="bg1"/>
                </a:solidFill>
                <a:latin typeface="Times New Roman" panose="02020603050405020304" pitchFamily="18" charset="0"/>
                <a:cs typeface="Times New Roman" panose="02020603050405020304" pitchFamily="18" charset="0"/>
              </a:rPr>
              <a:t>Extend railway services to connect rural areas, fostering inclusive development and reducing     regional disparities. </a:t>
            </a:r>
          </a:p>
          <a:p>
            <a:pPr marL="0" indent="0" algn="just">
              <a:buNone/>
            </a:pPr>
            <a:r>
              <a:rPr lang="en-GB" altLang="en-US" sz="1800" dirty="0">
                <a:solidFill>
                  <a:schemeClr val="bg1"/>
                </a:solidFill>
                <a:latin typeface="Times New Roman" panose="02020603050405020304" pitchFamily="18" charset="0"/>
                <a:cs typeface="Times New Roman" panose="02020603050405020304" pitchFamily="18" charset="0"/>
              </a:rPr>
              <a:t>4.Stimulate Tourism: </a:t>
            </a:r>
          </a:p>
          <a:p>
            <a:pPr algn="just"/>
            <a:r>
              <a:rPr lang="en-GB" altLang="en-US" sz="1800" dirty="0">
                <a:solidFill>
                  <a:schemeClr val="bg1"/>
                </a:solidFill>
                <a:latin typeface="Times New Roman" panose="02020603050405020304" pitchFamily="18" charset="0"/>
                <a:cs typeface="Times New Roman" panose="02020603050405020304" pitchFamily="18" charset="0"/>
              </a:rPr>
              <a:t>Connect cultural and natural tourism destinations to promote tourism within the regions. </a:t>
            </a:r>
          </a:p>
          <a:p>
            <a:pPr algn="just"/>
            <a:r>
              <a:rPr lang="en-GB" altLang="en-US" sz="1800" dirty="0">
                <a:solidFill>
                  <a:schemeClr val="bg1"/>
                </a:solidFill>
                <a:latin typeface="Times New Roman" panose="02020603050405020304" pitchFamily="18" charset="0"/>
                <a:cs typeface="Times New Roman" panose="02020603050405020304" pitchFamily="18" charset="0"/>
              </a:rPr>
              <a:t>Contribute to the growth of the hospitality sector by making tourist destinations easily accessible. </a:t>
            </a:r>
          </a:p>
          <a:p>
            <a:pPr marL="0" marR="0" indent="0">
              <a:lnSpc>
                <a:spcPct val="107000"/>
              </a:lnSpc>
              <a:spcBef>
                <a:spcPts val="0"/>
              </a:spcBef>
              <a:spcAft>
                <a:spcPts val="800"/>
              </a:spcAft>
              <a:buNone/>
            </a:pP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solidFill>
                <a:schemeClr val="bg1"/>
              </a:solidFill>
            </a:endParaRPr>
          </a:p>
        </p:txBody>
      </p:sp>
    </p:spTree>
    <p:extLst>
      <p:ext uri="{BB962C8B-B14F-4D97-AF65-F5344CB8AC3E}">
        <p14:creationId xmlns:p14="http://schemas.microsoft.com/office/powerpoint/2010/main" val="408313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87B156-3861-49EE-1933-01339E769EB5}"/>
              </a:ext>
            </a:extLst>
          </p:cNvPr>
          <p:cNvSpPr/>
          <p:nvPr/>
        </p:nvSpPr>
        <p:spPr>
          <a:xfrm>
            <a:off x="0" y="1690690"/>
            <a:ext cx="9906000" cy="3750288"/>
          </a:xfrm>
          <a:prstGeom prst="rect">
            <a:avLst/>
          </a:prstGeom>
          <a:solidFill>
            <a:srgbClr val="2E6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6D4C60-BAC7-2EDC-97AA-FDE04A6AB392}"/>
              </a:ext>
            </a:extLst>
          </p:cNvPr>
          <p:cNvSpPr>
            <a:spLocks noGrp="1"/>
          </p:cNvSpPr>
          <p:nvPr>
            <p:ph idx="1"/>
          </p:nvPr>
        </p:nvSpPr>
        <p:spPr/>
        <p:txBody>
          <a:bodyPr/>
          <a:lstStyle/>
          <a:p>
            <a:pPr marL="0" indent="0" algn="just">
              <a:buNone/>
            </a:pP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sz="1800" dirty="0">
                <a:solidFill>
                  <a:schemeClr val="bg1"/>
                </a:solidFill>
                <a:latin typeface="Times New Roman" panose="02020603050405020304" pitchFamily="18" charset="0"/>
                <a:cs typeface="Times New Roman" panose="02020603050405020304" pitchFamily="18" charset="0"/>
              </a:rPr>
              <a:t>5.Support Industrial and Manufacturing Sectors: </a:t>
            </a:r>
          </a:p>
          <a:p>
            <a:pPr algn="just"/>
            <a:r>
              <a:rPr lang="en-GB" altLang="en-US" sz="1800" dirty="0">
                <a:solidFill>
                  <a:schemeClr val="bg1"/>
                </a:solidFill>
                <a:latin typeface="Times New Roman" panose="02020603050405020304" pitchFamily="18" charset="0"/>
                <a:cs typeface="Times New Roman" panose="02020603050405020304" pitchFamily="18" charset="0"/>
              </a:rPr>
              <a:t>Enable efficient transportation of raw materials and finished goods, supporting the growth of industries. </a:t>
            </a:r>
          </a:p>
          <a:p>
            <a:r>
              <a:rPr lang="en-GB" altLang="en-US" sz="1800" dirty="0">
                <a:solidFill>
                  <a:schemeClr val="bg1"/>
                </a:solidFill>
                <a:latin typeface="Times New Roman" panose="02020603050405020304" pitchFamily="18" charset="0"/>
                <a:cs typeface="Times New Roman" panose="02020603050405020304" pitchFamily="18" charset="0"/>
              </a:rPr>
              <a:t>Facilitate the movement of personnel within the industrial zones, fostering productivity. </a:t>
            </a:r>
          </a:p>
          <a:p>
            <a:pPr marL="0" indent="0">
              <a:buNone/>
            </a:pPr>
            <a:r>
              <a:rPr lang="en-GB" altLang="en-US" sz="1800" dirty="0">
                <a:solidFill>
                  <a:schemeClr val="bg1"/>
                </a:solidFill>
                <a:latin typeface="Times New Roman" panose="02020603050405020304" pitchFamily="18" charset="0"/>
                <a:cs typeface="Times New Roman" panose="02020603050405020304" pitchFamily="18" charset="0"/>
              </a:rPr>
              <a:t>6. </a:t>
            </a:r>
            <a:r>
              <a:rPr lang="en-GB" altLang="en-US" sz="1800" b="1" dirty="0">
                <a:solidFill>
                  <a:schemeClr val="bg1"/>
                </a:solidFill>
                <a:latin typeface="Times New Roman" panose="02020603050405020304" pitchFamily="18" charset="0"/>
                <a:cs typeface="Times New Roman" panose="02020603050405020304" pitchFamily="18" charset="0"/>
              </a:rPr>
              <a:t>Promote Environmental Sustainability</a:t>
            </a:r>
            <a:r>
              <a:rPr lang="en-GB" altLang="en-US" sz="1800" dirty="0">
                <a:solidFill>
                  <a:schemeClr val="bg1"/>
                </a:solidFill>
                <a:latin typeface="Times New Roman" panose="02020603050405020304" pitchFamily="18" charset="0"/>
                <a:cs typeface="Times New Roman" panose="02020603050405020304" pitchFamily="18" charset="0"/>
              </a:rPr>
              <a:t>: 	</a:t>
            </a:r>
          </a:p>
          <a:p>
            <a:r>
              <a:rPr lang="en-GB" altLang="en-US" sz="1800" dirty="0">
                <a:solidFill>
                  <a:schemeClr val="bg1"/>
                </a:solidFill>
                <a:latin typeface="Times New Roman" panose="02020603050405020304" pitchFamily="18" charset="0"/>
                <a:cs typeface="Times New Roman" panose="02020603050405020304" pitchFamily="18" charset="0"/>
              </a:rPr>
              <a:t>Encourage using eco-friendly technologies, such as electrification, to minimize the project's environmental impact. 	</a:t>
            </a:r>
          </a:p>
          <a:p>
            <a:r>
              <a:rPr lang="en-GB" altLang="en-US" sz="1800" dirty="0">
                <a:solidFill>
                  <a:schemeClr val="bg1"/>
                </a:solidFill>
                <a:latin typeface="Times New Roman" panose="02020603050405020304" pitchFamily="18" charset="0"/>
                <a:cs typeface="Times New Roman" panose="02020603050405020304" pitchFamily="18" charset="0"/>
              </a:rPr>
              <a:t>Facilitate a modal shift from road to rail, reducing carbon emissions and traffic congestion.</a:t>
            </a:r>
          </a:p>
          <a:p>
            <a:pPr marL="0" marR="0" indent="0">
              <a:lnSpc>
                <a:spcPct val="107000"/>
              </a:lnSpc>
              <a:spcBef>
                <a:spcPts val="0"/>
              </a:spcBef>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chemeClr val="bg1"/>
              </a:solidFill>
            </a:endParaRPr>
          </a:p>
        </p:txBody>
      </p:sp>
      <p:sp>
        <p:nvSpPr>
          <p:cNvPr id="4" name="Title 1">
            <a:extLst>
              <a:ext uri="{FF2B5EF4-FFF2-40B4-BE49-F238E27FC236}">
                <a16:creationId xmlns:a16="http://schemas.microsoft.com/office/drawing/2014/main" id="{010A1F14-33EE-BBE4-410A-A2F3DC7C7C75}"/>
              </a:ext>
            </a:extLst>
          </p:cNvPr>
          <p:cNvSpPr txBox="1">
            <a:spLocks/>
          </p:cNvSpPr>
          <p:nvPr/>
        </p:nvSpPr>
        <p:spPr>
          <a:xfrm>
            <a:off x="774343" y="139652"/>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dirty="0">
                <a:latin typeface="Times New Roman" panose="02020603050405020304" pitchFamily="18" charset="0"/>
                <a:cs typeface="Times New Roman" panose="02020603050405020304" pitchFamily="18" charset="0"/>
              </a:rPr>
              <a:t>PROJECT CONCEPT</a:t>
            </a:r>
          </a:p>
        </p:txBody>
      </p:sp>
      <p:cxnSp>
        <p:nvCxnSpPr>
          <p:cNvPr id="5" name="Straight Connector 4">
            <a:extLst>
              <a:ext uri="{FF2B5EF4-FFF2-40B4-BE49-F238E27FC236}">
                <a16:creationId xmlns:a16="http://schemas.microsoft.com/office/drawing/2014/main" id="{F7CF3C4A-CEF9-9058-3A83-576F77E52B18}"/>
              </a:ext>
            </a:extLst>
          </p:cNvPr>
          <p:cNvCxnSpPr/>
          <p:nvPr/>
        </p:nvCxnSpPr>
        <p:spPr>
          <a:xfrm>
            <a:off x="375102" y="1239739"/>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5BCA021-A71C-C43F-7230-5EEA1ED62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537" y="4790971"/>
            <a:ext cx="2185288" cy="2185288"/>
          </a:xfrm>
          <a:prstGeom prst="rect">
            <a:avLst/>
          </a:prstGeom>
        </p:spPr>
      </p:pic>
    </p:spTree>
    <p:extLst>
      <p:ext uri="{BB962C8B-B14F-4D97-AF65-F5344CB8AC3E}">
        <p14:creationId xmlns:p14="http://schemas.microsoft.com/office/powerpoint/2010/main" val="881059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DA462E-2186-CAA4-C659-BB7574405D37}"/>
              </a:ext>
            </a:extLst>
          </p:cNvPr>
          <p:cNvSpPr/>
          <p:nvPr/>
        </p:nvSpPr>
        <p:spPr>
          <a:xfrm>
            <a:off x="681037" y="1604865"/>
            <a:ext cx="5318937" cy="5187821"/>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E8EDCD-D6BD-55B4-8B4E-F6E410434658}"/>
              </a:ext>
            </a:extLst>
          </p:cNvPr>
          <p:cNvSpPr>
            <a:spLocks noGrp="1"/>
          </p:cNvSpPr>
          <p:nvPr>
            <p:ph idx="1"/>
          </p:nvPr>
        </p:nvSpPr>
        <p:spPr>
          <a:xfrm>
            <a:off x="779203" y="1859610"/>
            <a:ext cx="5122603" cy="4709141"/>
          </a:xfrm>
        </p:spPr>
        <p:txBody>
          <a:bodyPr>
            <a:normAutofit fontScale="92500" lnSpcReduction="10000"/>
          </a:bodyPr>
          <a:lstStyle/>
          <a:p>
            <a:pPr marL="0" indent="0">
              <a:buNone/>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altLang="en-US" sz="1700" dirty="0">
                <a:solidFill>
                  <a:schemeClr val="bg1"/>
                </a:solidFill>
                <a:latin typeface="Times New Roman" panose="02020603050405020304" pitchFamily="18" charset="0"/>
                <a:cs typeface="Times New Roman" panose="02020603050405020304" pitchFamily="18" charset="0"/>
              </a:rPr>
              <a:t>7. </a:t>
            </a:r>
            <a:r>
              <a:rPr lang="en-GB" altLang="en-US" sz="1700" b="1" dirty="0">
                <a:solidFill>
                  <a:schemeClr val="bg1"/>
                </a:solidFill>
                <a:latin typeface="Times New Roman" panose="02020603050405020304" pitchFamily="18" charset="0"/>
                <a:cs typeface="Times New Roman" panose="02020603050405020304" pitchFamily="18" charset="0"/>
              </a:rPr>
              <a:t>Enhance Educational and Healthcare Connectivity</a:t>
            </a:r>
            <a:r>
              <a:rPr lang="en-GB" altLang="en-US" sz="1700" dirty="0">
                <a:solidFill>
                  <a:schemeClr val="bg1"/>
                </a:solidFill>
                <a:latin typeface="Times New Roman" panose="02020603050405020304" pitchFamily="18" charset="0"/>
                <a:cs typeface="Times New Roman" panose="02020603050405020304" pitchFamily="18" charset="0"/>
              </a:rPr>
              <a:t>: </a:t>
            </a:r>
          </a:p>
          <a:p>
            <a:r>
              <a:rPr lang="en-GB" altLang="en-US" sz="1700" dirty="0">
                <a:solidFill>
                  <a:schemeClr val="bg1"/>
                </a:solidFill>
                <a:latin typeface="Times New Roman" panose="02020603050405020304" pitchFamily="18" charset="0"/>
                <a:cs typeface="Times New Roman" panose="02020603050405020304" pitchFamily="18" charset="0"/>
              </a:rPr>
              <a:t>Improve transportation for students, faculty, and healthcare professionals between cities with educational and healthcare institutions. </a:t>
            </a:r>
          </a:p>
          <a:p>
            <a:r>
              <a:rPr lang="en-GB" altLang="en-US" sz="1700" dirty="0">
                <a:solidFill>
                  <a:schemeClr val="bg1"/>
                </a:solidFill>
                <a:latin typeface="Times New Roman" panose="02020603050405020304" pitchFamily="18" charset="0"/>
                <a:cs typeface="Times New Roman" panose="02020603050405020304" pitchFamily="18" charset="0"/>
              </a:rPr>
              <a:t>Enhance access to quality education and healthcare services for residents across the regions. </a:t>
            </a:r>
          </a:p>
          <a:p>
            <a:pPr marL="0" indent="0">
              <a:buNone/>
            </a:pPr>
            <a:r>
              <a:rPr lang="en-GB" altLang="en-US" sz="1900" dirty="0">
                <a:solidFill>
                  <a:schemeClr val="bg1"/>
                </a:solidFill>
                <a:latin typeface="Times New Roman" panose="02020603050405020304" pitchFamily="18" charset="0"/>
                <a:cs typeface="Times New Roman" panose="02020603050405020304" pitchFamily="18" charset="0"/>
              </a:rPr>
              <a:t>8. </a:t>
            </a:r>
            <a:r>
              <a:rPr lang="en-GB" altLang="en-US" sz="1900" b="1" dirty="0">
                <a:solidFill>
                  <a:schemeClr val="bg1"/>
                </a:solidFill>
                <a:latin typeface="Times New Roman" panose="02020603050405020304" pitchFamily="18" charset="0"/>
                <a:cs typeface="Times New Roman" panose="02020603050405020304" pitchFamily="18" charset="0"/>
              </a:rPr>
              <a:t>Create Employment Opportunities: </a:t>
            </a:r>
            <a:r>
              <a:rPr lang="en-GB" altLang="en-US" sz="1900" dirty="0">
                <a:solidFill>
                  <a:schemeClr val="bg1"/>
                </a:solidFill>
                <a:latin typeface="Times New Roman" panose="02020603050405020304" pitchFamily="18" charset="0"/>
                <a:cs typeface="Times New Roman" panose="02020603050405020304" pitchFamily="18" charset="0"/>
              </a:rPr>
              <a:t>	</a:t>
            </a:r>
          </a:p>
          <a:p>
            <a:r>
              <a:rPr lang="en-GB" altLang="en-US" sz="1900" dirty="0">
                <a:solidFill>
                  <a:schemeClr val="bg1"/>
                </a:solidFill>
                <a:latin typeface="Times New Roman" panose="02020603050405020304" pitchFamily="18" charset="0"/>
                <a:cs typeface="Times New Roman" panose="02020603050405020304" pitchFamily="18" charset="0"/>
              </a:rPr>
              <a:t>Generate employment opportunities during the construction phase. </a:t>
            </a:r>
          </a:p>
          <a:p>
            <a:r>
              <a:rPr lang="en-GB" altLang="en-US" sz="1900" dirty="0">
                <a:solidFill>
                  <a:schemeClr val="bg1"/>
                </a:solidFill>
                <a:latin typeface="Times New Roman" panose="02020603050405020304" pitchFamily="18" charset="0"/>
                <a:cs typeface="Times New Roman" panose="02020603050405020304" pitchFamily="18" charset="0"/>
              </a:rPr>
              <a:t>Stimulate job creation indirectly through increased economic activities associated with the operational phase. </a:t>
            </a:r>
          </a:p>
          <a:p>
            <a:pPr marL="0" indent="0">
              <a:buNone/>
            </a:pPr>
            <a:r>
              <a:rPr lang="en-GB" altLang="en-US" sz="1900" dirty="0">
                <a:solidFill>
                  <a:schemeClr val="bg1"/>
                </a:solidFill>
                <a:latin typeface="Times New Roman" panose="02020603050405020304" pitchFamily="18" charset="0"/>
                <a:cs typeface="Times New Roman" panose="02020603050405020304" pitchFamily="18" charset="0"/>
              </a:rPr>
              <a:t>9. </a:t>
            </a:r>
            <a:r>
              <a:rPr lang="en-GB" altLang="en-US" sz="1900" b="1" dirty="0">
                <a:solidFill>
                  <a:schemeClr val="bg1"/>
                </a:solidFill>
                <a:latin typeface="Times New Roman" panose="02020603050405020304" pitchFamily="18" charset="0"/>
                <a:cs typeface="Times New Roman" panose="02020603050405020304" pitchFamily="18" charset="0"/>
              </a:rPr>
              <a:t>Promote Regional Integration: </a:t>
            </a:r>
          </a:p>
          <a:p>
            <a:r>
              <a:rPr lang="en-GB" altLang="en-US" sz="1900" dirty="0">
                <a:solidFill>
                  <a:schemeClr val="bg1"/>
                </a:solidFill>
                <a:latin typeface="Times New Roman" panose="02020603050405020304" pitchFamily="18" charset="0"/>
                <a:cs typeface="Times New Roman" panose="02020603050405020304" pitchFamily="18" charset="0"/>
              </a:rPr>
              <a:t>Foster closer economic ties between the South East and South-South regions. </a:t>
            </a:r>
          </a:p>
          <a:p>
            <a:r>
              <a:rPr lang="en-GB" altLang="en-US" sz="1900" dirty="0">
                <a:solidFill>
                  <a:schemeClr val="bg1"/>
                </a:solidFill>
                <a:latin typeface="Times New Roman" panose="02020603050405020304" pitchFamily="18" charset="0"/>
                <a:cs typeface="Times New Roman" panose="02020603050405020304" pitchFamily="18" charset="0"/>
              </a:rPr>
              <a:t>Contribute to national economic development by enhancing connectivity between different  regions.</a:t>
            </a:r>
          </a:p>
          <a:p>
            <a:pPr marL="0" marR="0" indent="0">
              <a:lnSpc>
                <a:spcPct val="107000"/>
              </a:lnSpc>
              <a:spcBef>
                <a:spcPts val="0"/>
              </a:spcBef>
              <a:spcAft>
                <a:spcPts val="800"/>
              </a:spcAft>
              <a:buNone/>
            </a:pPr>
            <a:endParaRPr lang="en-US" dirty="0">
              <a:solidFill>
                <a:schemeClr val="bg1"/>
              </a:solidFill>
            </a:endParaRPr>
          </a:p>
        </p:txBody>
      </p:sp>
      <p:sp>
        <p:nvSpPr>
          <p:cNvPr id="4" name="Title 1">
            <a:extLst>
              <a:ext uri="{FF2B5EF4-FFF2-40B4-BE49-F238E27FC236}">
                <a16:creationId xmlns:a16="http://schemas.microsoft.com/office/drawing/2014/main" id="{35C017E4-D8DC-033B-483B-D11F655D6248}"/>
              </a:ext>
            </a:extLst>
          </p:cNvPr>
          <p:cNvSpPr txBox="1">
            <a:spLocks/>
          </p:cNvSpPr>
          <p:nvPr/>
        </p:nvSpPr>
        <p:spPr>
          <a:xfrm>
            <a:off x="774343" y="168922"/>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dirty="0">
                <a:latin typeface="Times New Roman" panose="02020603050405020304" pitchFamily="18" charset="0"/>
                <a:cs typeface="Times New Roman" panose="02020603050405020304" pitchFamily="18" charset="0"/>
              </a:rPr>
              <a:t>PROJECT CONCEPT</a:t>
            </a:r>
          </a:p>
        </p:txBody>
      </p:sp>
      <p:pic>
        <p:nvPicPr>
          <p:cNvPr id="7" name="Picture 6">
            <a:extLst>
              <a:ext uri="{FF2B5EF4-FFF2-40B4-BE49-F238E27FC236}">
                <a16:creationId xmlns:a16="http://schemas.microsoft.com/office/drawing/2014/main" id="{B2D85BE9-C1A1-F286-51E6-47E9A3DCB5A8}"/>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219710" y="2123032"/>
            <a:ext cx="3686290" cy="3643283"/>
          </a:xfrm>
          <a:prstGeom prst="rect">
            <a:avLst/>
          </a:prstGeom>
        </p:spPr>
      </p:pic>
      <p:cxnSp>
        <p:nvCxnSpPr>
          <p:cNvPr id="8" name="Straight Connector 7">
            <a:extLst>
              <a:ext uri="{FF2B5EF4-FFF2-40B4-BE49-F238E27FC236}">
                <a16:creationId xmlns:a16="http://schemas.microsoft.com/office/drawing/2014/main" id="{B2B2BD4D-52D5-4F20-97D6-2FCB67283CC9}"/>
              </a:ext>
            </a:extLst>
          </p:cNvPr>
          <p:cNvCxnSpPr/>
          <p:nvPr/>
        </p:nvCxnSpPr>
        <p:spPr>
          <a:xfrm>
            <a:off x="375102" y="1239739"/>
            <a:ext cx="9342408" cy="0"/>
          </a:xfrm>
          <a:prstGeom prst="line">
            <a:avLst/>
          </a:prstGeom>
          <a:ln w="381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26290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731287"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1796" y="465385"/>
            <a:ext cx="9440173" cy="486410"/>
          </a:xfrm>
          <a:prstGeom prst="rect">
            <a:avLst/>
          </a:prstGeom>
          <a:noFill/>
        </p:spPr>
        <p:txBody>
          <a:bodyPr wrap="square">
            <a:spAutoFit/>
          </a:bodyPr>
          <a:lstStyle/>
          <a:p>
            <a:pPr marL="0" marR="0" algn="r">
              <a:lnSpc>
                <a:spcPct val="107000"/>
              </a:lnSpc>
              <a:spcBef>
                <a:spcPts val="2400"/>
              </a:spcBef>
              <a:spcAft>
                <a:spcPts val="1200"/>
              </a:spcAft>
            </a:pPr>
            <a:r>
              <a:rPr 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                                                OBJECTIVES</a:t>
            </a:r>
            <a:r>
              <a:rPr lang="en-GB" alt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7" name="TextBox 6"/>
          <p:cNvSpPr txBox="1"/>
          <p:nvPr/>
        </p:nvSpPr>
        <p:spPr>
          <a:xfrm>
            <a:off x="281940" y="1043940"/>
            <a:ext cx="4352290" cy="5729605"/>
          </a:xfrm>
          <a:prstGeom prst="rect">
            <a:avLst/>
          </a:prstGeom>
          <a:noFill/>
        </p:spPr>
        <p:txBody>
          <a:bodyPr wrap="square" rtlCol="0">
            <a:noAutofit/>
          </a:bodyPr>
          <a:lstStyle/>
          <a:p>
            <a:pPr algn="just">
              <a:lnSpc>
                <a:spcPct val="150000"/>
              </a:lnSpc>
            </a:pPr>
            <a:r>
              <a:rPr lang="en-GB" altLang="en-US" sz="1600" b="1" dirty="0">
                <a:solidFill>
                  <a:schemeClr val="bg1"/>
                </a:solidFill>
                <a:latin typeface="Times New Roman" panose="02020603050405020304" pitchFamily="18" charset="0"/>
                <a:cs typeface="Times New Roman" panose="02020603050405020304" pitchFamily="18" charset="0"/>
                <a:sym typeface="+mn-ea"/>
              </a:rPr>
              <a:t>Objectives:</a:t>
            </a:r>
          </a:p>
          <a:p>
            <a:pPr marL="285750" indent="-285750" algn="just">
              <a:lnSpc>
                <a:spcPct val="150000"/>
              </a:lnSpc>
              <a:buFont typeface="Arial" panose="020B0604020202020204" pitchFamily="34" charset="0"/>
              <a:buChar char="•"/>
            </a:pPr>
            <a:endParaRPr lang="en-GB" altLang="en-US" sz="14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Identify the need for improved </a:t>
            </a:r>
          </a:p>
          <a:p>
            <a:pPr indent="0" algn="just">
              <a:lnSpc>
                <a:spcPct val="150000"/>
              </a:lnSpc>
              <a:buFont typeface="Arial" panose="020B0604020202020204" pitchFamily="34" charset="0"/>
              <a:buNone/>
            </a:pPr>
            <a:r>
              <a:rPr lang="en-GB" altLang="en-US" sz="1600">
                <a:latin typeface="Arial" panose="020B0604020202020204" pitchFamily="34" charset="0"/>
                <a:cs typeface="Arial" panose="020B0604020202020204" pitchFamily="34" charset="0"/>
                <a:sym typeface="+mn-ea"/>
              </a:rPr>
              <a:t>     regional transportation.</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Establish a core project team.</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Conduct a preliminary feasibility study.</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Key Activities:</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Formulate the project concept.</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Assemble a multidisciplinary project team.</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Conduct initial stakeholder consultations.</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Secure initial funding for the feasibility study.</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Deliverables: Project initiation document.</a:t>
            </a:r>
            <a:endParaRPr lang="en-GB" altLang="en-US" sz="160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GB" altLang="en-US" sz="1600">
                <a:latin typeface="Arial" panose="020B0604020202020204" pitchFamily="34" charset="0"/>
                <a:cs typeface="Arial" panose="020B0604020202020204" pitchFamily="34" charset="0"/>
                <a:sym typeface="+mn-ea"/>
              </a:rPr>
              <a:t>Preliminary feasibility report.</a:t>
            </a:r>
            <a:endParaRPr lang="en-GB" altLang="en-US" sz="14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0682" y="2311879"/>
            <a:ext cx="4731287" cy="2436959"/>
          </a:xfrm>
          <a:prstGeom prst="rect">
            <a:avLst/>
          </a:prstGeom>
        </p:spPr>
      </p:pic>
      <p:cxnSp>
        <p:nvCxnSpPr>
          <p:cNvPr id="3" name="Straight Connector 2"/>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26141" y="3858498"/>
            <a:ext cx="8776447" cy="0"/>
          </a:xfrm>
          <a:prstGeom prst="line">
            <a:avLst/>
          </a:prstGeom>
          <a:ln w="57150">
            <a:solidFill>
              <a:srgbClr val="333F50"/>
            </a:solidFill>
            <a:prstDash val="sysDot"/>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401671" y="3340678"/>
            <a:ext cx="1035644" cy="1035640"/>
          </a:xfrm>
          <a:prstGeom prst="ellipse">
            <a:avLst/>
          </a:prstGeom>
          <a:solidFill>
            <a:schemeClr val="bg1"/>
          </a:solidFill>
          <a:ln w="28575">
            <a:solidFill>
              <a:srgbClr val="333F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02283" y="3340678"/>
            <a:ext cx="1035644" cy="1035640"/>
          </a:xfrm>
          <a:prstGeom prst="ellipse">
            <a:avLst/>
          </a:prstGeom>
          <a:solidFill>
            <a:schemeClr val="bg1"/>
          </a:solidFill>
          <a:ln w="28575">
            <a:solidFill>
              <a:srgbClr val="333F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22941" y="5071129"/>
            <a:ext cx="1614470" cy="1573982"/>
          </a:xfrm>
          <a:prstGeom prst="ellipse">
            <a:avLst/>
          </a:prstGeom>
          <a:solidFill>
            <a:srgbClr val="FF6600"/>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3">
              <a:alpha val="90000"/>
              <a:hueOff val="0"/>
              <a:satOff val="0"/>
              <a:lumOff val="0"/>
              <a:alphaOff val="-39996"/>
            </a:schemeClr>
          </a:effectRef>
          <a:fontRef idx="minor">
            <a:schemeClr val="dk1"/>
          </a:fontRef>
        </p:style>
        <p:txBody>
          <a:bodyPr spcFirstLastPara="0" vert="horz" wrap="none" lIns="697633" tIns="697633" rIns="697634" bIns="697634" numCol="1" spcCol="1270" anchor="ctr" anchorCtr="0">
            <a:noAutofit/>
          </a:bodyPr>
          <a:lstStyle/>
          <a:p>
            <a:pPr marL="0" lvl="0" indent="0" algn="ctr" defTabSz="711200">
              <a:lnSpc>
                <a:spcPct val="90000"/>
              </a:lnSpc>
              <a:spcBef>
                <a:spcPct val="0"/>
              </a:spcBef>
              <a:spcAft>
                <a:spcPct val="35000"/>
              </a:spcAft>
              <a:buNone/>
            </a:pPr>
            <a:r>
              <a:rPr lang="en-GB" sz="1100" b="1" kern="1200" dirty="0">
                <a:solidFill>
                  <a:schemeClr val="bg1"/>
                </a:solidFill>
                <a:latin typeface="Times New Roman" panose="02020603050405020304" pitchFamily="18" charset="0"/>
                <a:cs typeface="Times New Roman" panose="02020603050405020304" pitchFamily="18" charset="0"/>
              </a:rPr>
              <a:t>Feasibility Studies</a:t>
            </a:r>
          </a:p>
          <a:p>
            <a:pPr marL="0" lvl="0" indent="0" algn="ctr" defTabSz="711200">
              <a:lnSpc>
                <a:spcPct val="90000"/>
              </a:lnSpc>
              <a:spcBef>
                <a:spcPct val="0"/>
              </a:spcBef>
              <a:spcAft>
                <a:spcPct val="35000"/>
              </a:spcAft>
              <a:buNone/>
            </a:pPr>
            <a:r>
              <a:rPr lang="en-GB" sz="1100" b="1" kern="1200" dirty="0">
                <a:solidFill>
                  <a:schemeClr val="bg1"/>
                </a:solidFill>
                <a:latin typeface="Times New Roman" panose="02020603050405020304" pitchFamily="18" charset="0"/>
                <a:cs typeface="Times New Roman" panose="02020603050405020304" pitchFamily="18" charset="0"/>
              </a:rPr>
              <a:t>and </a:t>
            </a:r>
          </a:p>
          <a:p>
            <a:pPr marL="0" lvl="0" indent="0" algn="ctr" defTabSz="711200">
              <a:lnSpc>
                <a:spcPct val="90000"/>
              </a:lnSpc>
              <a:spcBef>
                <a:spcPct val="0"/>
              </a:spcBef>
              <a:spcAft>
                <a:spcPct val="35000"/>
              </a:spcAft>
              <a:buNone/>
            </a:pPr>
            <a:r>
              <a:rPr lang="en-GB" sz="1100" b="1" kern="1200" dirty="0">
                <a:solidFill>
                  <a:schemeClr val="bg1"/>
                </a:solidFill>
                <a:latin typeface="Times New Roman" panose="02020603050405020304" pitchFamily="18" charset="0"/>
                <a:cs typeface="Times New Roman" panose="02020603050405020304" pitchFamily="18" charset="0"/>
              </a:rPr>
              <a:t>Route Mapping</a:t>
            </a:r>
            <a:endParaRPr lang="en-US" sz="1100" b="1" kern="1200" dirty="0">
              <a:solidFill>
                <a:schemeClr val="bg1"/>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1796" y="365128"/>
            <a:ext cx="9342407" cy="566526"/>
          </a:xfrm>
        </p:spPr>
        <p:txBody>
          <a:bodyPr>
            <a:noAutofit/>
          </a:bodyPr>
          <a:lstStyle/>
          <a:p>
            <a:pPr algn="ctr"/>
            <a:r>
              <a:rPr lang="en-GB" altLang="en-US" sz="2400" b="1" dirty="0">
                <a:latin typeface="Times New Roman" panose="02020603050405020304" pitchFamily="18" charset="0"/>
                <a:cs typeface="Times New Roman" panose="02020603050405020304" pitchFamily="18" charset="0"/>
              </a:rPr>
              <a:t>THE PROJECT PHASES</a:t>
            </a:r>
            <a:endParaRPr lang="en-GB" altLang="en-US" sz="24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4" name="Oval 13"/>
          <p:cNvSpPr/>
          <p:nvPr/>
        </p:nvSpPr>
        <p:spPr>
          <a:xfrm>
            <a:off x="2039249" y="1336602"/>
            <a:ext cx="1519740" cy="1480968"/>
          </a:xfrm>
          <a:prstGeom prst="ellipse">
            <a:avLst/>
          </a:prstGeom>
          <a:solidFill>
            <a:srgbClr val="FF6600"/>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3">
              <a:alpha val="90000"/>
              <a:hueOff val="0"/>
              <a:satOff val="0"/>
              <a:lumOff val="0"/>
              <a:alphaOff val="-39996"/>
            </a:schemeClr>
          </a:effectRef>
          <a:fontRef idx="minor">
            <a:schemeClr val="dk1"/>
          </a:fontRef>
        </p:style>
        <p:txBody>
          <a:bodyPr spcFirstLastPara="0" vert="horz" wrap="none" lIns="697633" tIns="697633" rIns="697634" bIns="697634" numCol="1" spcCol="1270" anchor="ctr" anchorCtr="0">
            <a:noAutofit/>
          </a:bodyPr>
          <a:lstStyle/>
          <a:p>
            <a:pPr marL="0" lvl="0" indent="0" algn="ctr" defTabSz="800100">
              <a:lnSpc>
                <a:spcPct val="90000"/>
              </a:lnSpc>
              <a:spcBef>
                <a:spcPct val="0"/>
              </a:spcBef>
              <a:spcAft>
                <a:spcPct val="35000"/>
              </a:spcAft>
              <a:buNone/>
            </a:pPr>
            <a:r>
              <a:rPr lang="en-GB" sz="1100" b="1" kern="1200" dirty="0">
                <a:solidFill>
                  <a:schemeClr val="bg1"/>
                </a:solidFill>
                <a:latin typeface="Times New Roman" panose="02020603050405020304" pitchFamily="18" charset="0"/>
                <a:cs typeface="Times New Roman" panose="02020603050405020304" pitchFamily="18" charset="0"/>
              </a:rPr>
              <a:t>Concept Studies</a:t>
            </a:r>
          </a:p>
          <a:p>
            <a:pPr marL="0" lvl="0" indent="0" algn="ctr" defTabSz="800100">
              <a:lnSpc>
                <a:spcPct val="90000"/>
              </a:lnSpc>
              <a:spcBef>
                <a:spcPct val="0"/>
              </a:spcBef>
              <a:spcAft>
                <a:spcPct val="35000"/>
              </a:spcAft>
              <a:buNone/>
            </a:pPr>
            <a:r>
              <a:rPr lang="en-GB" altLang="en-US" sz="1100" b="1" kern="1200" dirty="0">
                <a:solidFill>
                  <a:schemeClr val="bg1"/>
                </a:solidFill>
                <a:latin typeface="Times New Roman" panose="02020603050405020304" pitchFamily="18" charset="0"/>
                <a:cs typeface="Times New Roman" panose="02020603050405020304" pitchFamily="18" charset="0"/>
              </a:rPr>
              <a:t>Prelim Feasibility </a:t>
            </a:r>
          </a:p>
          <a:p>
            <a:pPr marL="0" lvl="0" indent="0" algn="ctr" defTabSz="800100">
              <a:lnSpc>
                <a:spcPct val="90000"/>
              </a:lnSpc>
              <a:spcBef>
                <a:spcPct val="0"/>
              </a:spcBef>
              <a:spcAft>
                <a:spcPct val="35000"/>
              </a:spcAft>
              <a:buNone/>
            </a:pPr>
            <a:r>
              <a:rPr lang="en-GB" altLang="en-US" sz="1100" b="1" kern="1200" dirty="0">
                <a:solidFill>
                  <a:schemeClr val="bg1"/>
                </a:solidFill>
                <a:latin typeface="Times New Roman" panose="02020603050405020304" pitchFamily="18" charset="0"/>
                <a:cs typeface="Times New Roman" panose="02020603050405020304" pitchFamily="18" charset="0"/>
              </a:rPr>
              <a:t>Studies</a:t>
            </a:r>
          </a:p>
        </p:txBody>
      </p:sp>
      <p:sp>
        <p:nvSpPr>
          <p:cNvPr id="15" name="Oval 14"/>
          <p:cNvSpPr/>
          <p:nvPr/>
        </p:nvSpPr>
        <p:spPr>
          <a:xfrm>
            <a:off x="6190361" y="1206023"/>
            <a:ext cx="1833046" cy="1759546"/>
          </a:xfrm>
          <a:prstGeom prst="ellipse">
            <a:avLst/>
          </a:prstGeom>
          <a:solidFill>
            <a:srgbClr val="FF6600"/>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3">
              <a:alpha val="90000"/>
              <a:hueOff val="0"/>
              <a:satOff val="0"/>
              <a:lumOff val="0"/>
              <a:alphaOff val="-39996"/>
            </a:schemeClr>
          </a:effectRef>
          <a:fontRef idx="minor">
            <a:schemeClr val="dk1"/>
          </a:fontRef>
        </p:style>
        <p:txBody>
          <a:bodyPr spcFirstLastPara="0" vert="horz" wrap="none" lIns="697633" tIns="697633" rIns="697634" bIns="697634" numCol="1" spcCol="1270" anchor="ctr" anchorCtr="0">
            <a:noAutofit/>
          </a:bodyPr>
          <a:lstStyle/>
          <a:p>
            <a:pPr marL="0" lvl="0" indent="0" algn="ctr" defTabSz="800100">
              <a:lnSpc>
                <a:spcPct val="90000"/>
              </a:lnSpc>
              <a:spcBef>
                <a:spcPct val="0"/>
              </a:spcBef>
              <a:spcAft>
                <a:spcPct val="35000"/>
              </a:spcAft>
              <a:buNone/>
            </a:pPr>
            <a:r>
              <a:rPr lang="en-GB" sz="1200" b="1" kern="1200" dirty="0">
                <a:solidFill>
                  <a:schemeClr val="bg1"/>
                </a:solidFill>
                <a:latin typeface="Times New Roman" panose="02020603050405020304" pitchFamily="18" charset="0"/>
                <a:cs typeface="Times New Roman" panose="02020603050405020304" pitchFamily="18" charset="0"/>
              </a:rPr>
              <a:t>Infrastructure </a:t>
            </a:r>
          </a:p>
          <a:p>
            <a:pPr marL="0" lvl="0" indent="0" algn="ctr" defTabSz="800100">
              <a:lnSpc>
                <a:spcPct val="90000"/>
              </a:lnSpc>
              <a:spcBef>
                <a:spcPct val="0"/>
              </a:spcBef>
              <a:spcAft>
                <a:spcPct val="35000"/>
              </a:spcAft>
              <a:buNone/>
            </a:pPr>
            <a:r>
              <a:rPr lang="en-GB" sz="1200" b="1" kern="1200" dirty="0">
                <a:solidFill>
                  <a:schemeClr val="bg1"/>
                </a:solidFill>
                <a:latin typeface="Times New Roman" panose="02020603050405020304" pitchFamily="18" charset="0"/>
                <a:cs typeface="Times New Roman" panose="02020603050405020304" pitchFamily="18" charset="0"/>
              </a:rPr>
              <a:t>Development</a:t>
            </a:r>
            <a:endParaRPr lang="en-US" sz="1200" b="1" kern="1200" dirty="0">
              <a:solidFill>
                <a:schemeClr val="bg1"/>
              </a:solidFill>
              <a:latin typeface="Times New Roman" panose="02020603050405020304" pitchFamily="18" charset="0"/>
              <a:cs typeface="Times New Roman" panose="02020603050405020304" pitchFamily="18" charset="0"/>
            </a:endParaRPr>
          </a:p>
        </p:txBody>
      </p:sp>
      <p:sp>
        <p:nvSpPr>
          <p:cNvPr id="18" name="Oval 17"/>
          <p:cNvSpPr/>
          <p:nvPr/>
        </p:nvSpPr>
        <p:spPr>
          <a:xfrm>
            <a:off x="2281298" y="3340678"/>
            <a:ext cx="1035644" cy="1035640"/>
          </a:xfrm>
          <a:prstGeom prst="ellipse">
            <a:avLst/>
          </a:prstGeom>
          <a:solidFill>
            <a:schemeClr val="bg1"/>
          </a:solidFill>
          <a:ln w="28575">
            <a:solidFill>
              <a:srgbClr val="333F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799120" y="2844465"/>
            <a:ext cx="0" cy="418690"/>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926103" y="4446496"/>
            <a:ext cx="0" cy="493059"/>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5" idx="0"/>
          </p:cNvCxnSpPr>
          <p:nvPr/>
        </p:nvCxnSpPr>
        <p:spPr>
          <a:xfrm flipV="1">
            <a:off x="7120105" y="3014794"/>
            <a:ext cx="217" cy="325884"/>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433481" y="3612779"/>
            <a:ext cx="968189" cy="0"/>
          </a:xfrm>
          <a:prstGeom prst="straightConnector1">
            <a:avLst/>
          </a:prstGeom>
          <a:ln w="38100">
            <a:solidFill>
              <a:schemeClr val="tx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40187" y="3612779"/>
            <a:ext cx="968189" cy="0"/>
          </a:xfrm>
          <a:prstGeom prst="straightConnector1">
            <a:avLst/>
          </a:prstGeom>
          <a:ln w="38100">
            <a:solidFill>
              <a:schemeClr val="tx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60493" y="3707006"/>
            <a:ext cx="1272989" cy="286232"/>
          </a:xfrm>
          <a:prstGeom prst="rect">
            <a:avLst/>
          </a:prstGeom>
          <a:noFill/>
        </p:spPr>
        <p:txBody>
          <a:bodyPr wrap="square" anchor="ctr">
            <a:spAutoFit/>
          </a:bodyPr>
          <a:lstStyle/>
          <a:p>
            <a:pPr marL="0" lvl="0" indent="0" algn="ctr" defTabSz="800100">
              <a:lnSpc>
                <a:spcPct val="9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PHASE 1 </a:t>
            </a:r>
          </a:p>
        </p:txBody>
      </p:sp>
      <p:sp>
        <p:nvSpPr>
          <p:cNvPr id="32" name="TextBox 31"/>
          <p:cNvSpPr txBox="1"/>
          <p:nvPr/>
        </p:nvSpPr>
        <p:spPr>
          <a:xfrm>
            <a:off x="4316503" y="3707006"/>
            <a:ext cx="1272989" cy="286232"/>
          </a:xfrm>
          <a:prstGeom prst="rect">
            <a:avLst/>
          </a:prstGeom>
          <a:noFill/>
        </p:spPr>
        <p:txBody>
          <a:bodyPr wrap="square" anchor="ctr">
            <a:spAutoFit/>
          </a:bodyPr>
          <a:lstStyle/>
          <a:p>
            <a:pPr marL="0" lvl="0" indent="0" algn="ctr" defTabSz="800100">
              <a:lnSpc>
                <a:spcPct val="9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PHASE </a:t>
            </a:r>
            <a:r>
              <a:rPr lang="en-GB" sz="1400" b="1" dirty="0">
                <a:latin typeface="Times New Roman" panose="02020603050405020304" pitchFamily="18" charset="0"/>
                <a:cs typeface="Times New Roman" panose="02020603050405020304" pitchFamily="18" charset="0"/>
              </a:rPr>
              <a:t>2</a:t>
            </a:r>
            <a:r>
              <a:rPr lang="en-GB" sz="1400" b="1" kern="1200" dirty="0">
                <a:latin typeface="Times New Roman" panose="02020603050405020304" pitchFamily="18" charset="0"/>
                <a:cs typeface="Times New Roman" panose="02020603050405020304" pitchFamily="18" charset="0"/>
              </a:rPr>
              <a:t> </a:t>
            </a:r>
          </a:p>
        </p:txBody>
      </p:sp>
      <p:sp>
        <p:nvSpPr>
          <p:cNvPr id="33" name="TextBox 32"/>
          <p:cNvSpPr txBox="1"/>
          <p:nvPr/>
        </p:nvSpPr>
        <p:spPr>
          <a:xfrm>
            <a:off x="6483610" y="3707006"/>
            <a:ext cx="1272989" cy="286232"/>
          </a:xfrm>
          <a:prstGeom prst="rect">
            <a:avLst/>
          </a:prstGeom>
          <a:noFill/>
        </p:spPr>
        <p:txBody>
          <a:bodyPr wrap="square" anchor="ctr">
            <a:spAutoFit/>
          </a:bodyPr>
          <a:lstStyle/>
          <a:p>
            <a:pPr marL="0" lvl="0" indent="0" algn="ctr" defTabSz="800100">
              <a:lnSpc>
                <a:spcPct val="9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PHASE 3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75836" y="1371607"/>
            <a:ext cx="4080294" cy="548639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18981" y="3523100"/>
            <a:ext cx="4005982" cy="1183407"/>
          </a:xfrm>
        </p:spPr>
        <p:txBody>
          <a:bodyPr>
            <a:noAutofit/>
          </a:bodyPr>
          <a:lstStyle/>
          <a:p>
            <a:r>
              <a:rPr lang="en-GB" altLang="en-US" sz="1800" dirty="0">
                <a:solidFill>
                  <a:schemeClr val="bg1"/>
                </a:solidFill>
                <a:latin typeface="Times New Roman" panose="02020603050405020304" pitchFamily="18" charset="0"/>
                <a:cs typeface="Times New Roman" panose="02020603050405020304" pitchFamily="18" charset="0"/>
              </a:rPr>
              <a:t>Concept Studies   $</a:t>
            </a:r>
          </a:p>
          <a:p>
            <a:r>
              <a:rPr lang="en-GB" altLang="en-US" sz="1800" dirty="0">
                <a:solidFill>
                  <a:schemeClr val="bg1"/>
                </a:solidFill>
                <a:latin typeface="Times New Roman" panose="02020603050405020304" pitchFamily="18" charset="0"/>
                <a:cs typeface="Times New Roman" panose="02020603050405020304" pitchFamily="18" charset="0"/>
              </a:rPr>
              <a:t>Project Definition and Route Mapping = $</a:t>
            </a:r>
          </a:p>
          <a:p>
            <a:r>
              <a:rPr lang="en-GB" altLang="en-US" sz="1800" dirty="0">
                <a:solidFill>
                  <a:schemeClr val="bg1"/>
                </a:solidFill>
                <a:latin typeface="Times New Roman" panose="02020603050405020304" pitchFamily="18" charset="0"/>
                <a:cs typeface="Times New Roman" panose="02020603050405020304" pitchFamily="18" charset="0"/>
              </a:rPr>
              <a:t>Project Infrastructure Development and Logistics = $15bn</a:t>
            </a:r>
          </a:p>
        </p:txBody>
      </p:sp>
      <p:sp>
        <p:nvSpPr>
          <p:cNvPr id="4" name="Title 1"/>
          <p:cNvSpPr txBox="1"/>
          <p:nvPr/>
        </p:nvSpPr>
        <p:spPr>
          <a:xfrm>
            <a:off x="1080279" y="4313204"/>
            <a:ext cx="3276061"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chemeClr val="tx2">
                    <a:lumMod val="75000"/>
                  </a:schemeClr>
                </a:solidFill>
                <a:latin typeface="Times New Roman" panose="02020603050405020304" pitchFamily="18" charset="0"/>
                <a:cs typeface="Times New Roman" panose="02020603050405020304" pitchFamily="18" charset="0"/>
              </a:rPr>
              <a:t>PROJECT FUNDING</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0415" t="30189" r="31139" b="42263"/>
          <a:stretch>
            <a:fillRect/>
          </a:stretch>
        </p:blipFill>
        <p:spPr>
          <a:xfrm>
            <a:off x="1414732" y="2355011"/>
            <a:ext cx="2441276" cy="18891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012165" y="398757"/>
            <a:ext cx="7881670" cy="6060486"/>
          </a:xfrm>
          <a:prstGeom prst="rect">
            <a:avLst/>
          </a:prstGeom>
        </p:spPr>
      </p:pic>
      <p:sp>
        <p:nvSpPr>
          <p:cNvPr id="7" name="Rectangle 6"/>
          <p:cNvSpPr/>
          <p:nvPr/>
        </p:nvSpPr>
        <p:spPr>
          <a:xfrm>
            <a:off x="1" y="2139352"/>
            <a:ext cx="9906000" cy="2717320"/>
          </a:xfrm>
          <a:prstGeom prst="rect">
            <a:avLst/>
          </a:prstGeom>
          <a:solidFill>
            <a:schemeClr val="accent6">
              <a:lumMod val="75000"/>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1038" y="2629470"/>
            <a:ext cx="8729662" cy="1737084"/>
          </a:xfrm>
        </p:spPr>
        <p:txBody>
          <a:bodyPr>
            <a:normAutofit/>
          </a:bodyPr>
          <a:lstStyle/>
          <a:p>
            <a:pPr algn="just"/>
            <a:r>
              <a:rPr lang="en-GB" altLang="en-US" sz="1800" dirty="0">
                <a:solidFill>
                  <a:schemeClr val="bg1"/>
                </a:solidFill>
                <a:latin typeface="Times New Roman" panose="02020603050405020304" pitchFamily="18" charset="0"/>
                <a:cs typeface="Times New Roman" panose="02020603050405020304" pitchFamily="18" charset="0"/>
              </a:rPr>
              <a:t>The South East And South-South Nigeria are in strategic locations in the Country. </a:t>
            </a:r>
          </a:p>
          <a:p>
            <a:pPr algn="just"/>
            <a:r>
              <a:rPr lang="en-GB" altLang="en-US" sz="1800" dirty="0">
                <a:solidFill>
                  <a:schemeClr val="bg1"/>
                </a:solidFill>
                <a:latin typeface="Times New Roman" panose="02020603050405020304" pitchFamily="18" charset="0"/>
                <a:cs typeface="Times New Roman" panose="02020603050405020304" pitchFamily="18" charset="0"/>
                <a:sym typeface="+mn-ea"/>
              </a:rPr>
              <a:t>The combined regions population is estimated to be </a:t>
            </a:r>
            <a:r>
              <a:rPr lang="en-GB" altLang="en-US" sz="1800" dirty="0">
                <a:solidFill>
                  <a:srgbClr val="FFFF00"/>
                </a:solidFill>
                <a:latin typeface="Times New Roman" panose="02020603050405020304" pitchFamily="18" charset="0"/>
                <a:cs typeface="Times New Roman" panose="02020603050405020304" pitchFamily="18" charset="0"/>
                <a:sym typeface="+mn-ea"/>
              </a:rPr>
              <a:t>65M</a:t>
            </a:r>
            <a:r>
              <a:rPr lang="en-GB" altLang="en-US" sz="1800" dirty="0">
                <a:solidFill>
                  <a:schemeClr val="bg1"/>
                </a:solidFill>
                <a:latin typeface="Times New Roman" panose="02020603050405020304" pitchFamily="18" charset="0"/>
                <a:cs typeface="Times New Roman" panose="02020603050405020304" pitchFamily="18" charset="0"/>
                <a:sym typeface="+mn-ea"/>
              </a:rPr>
              <a:t>.</a:t>
            </a:r>
            <a:endParaRPr lang="en-GB" altLang="en-US" sz="1800" dirty="0">
              <a:solidFill>
                <a:schemeClr val="bg1"/>
              </a:solidFill>
              <a:latin typeface="Times New Roman" panose="02020603050405020304" pitchFamily="18" charset="0"/>
              <a:cs typeface="Times New Roman" panose="02020603050405020304" pitchFamily="18" charset="0"/>
            </a:endParaRPr>
          </a:p>
          <a:p>
            <a:pPr algn="just"/>
            <a:r>
              <a:rPr lang="en-GB" altLang="en-US" sz="1800" dirty="0">
                <a:solidFill>
                  <a:schemeClr val="bg1"/>
                </a:solidFill>
                <a:latin typeface="Times New Roman" panose="02020603050405020304" pitchFamily="18" charset="0"/>
                <a:cs typeface="Times New Roman" panose="02020603050405020304" pitchFamily="18" charset="0"/>
              </a:rPr>
              <a:t>Nigeria imports over </a:t>
            </a:r>
            <a:r>
              <a:rPr lang="en-GB" altLang="en-US" sz="1800" dirty="0">
                <a:solidFill>
                  <a:srgbClr val="FFFF00"/>
                </a:solidFill>
                <a:latin typeface="Times New Roman" panose="02020603050405020304" pitchFamily="18" charset="0"/>
                <a:cs typeface="Times New Roman" panose="02020603050405020304" pitchFamily="18" charset="0"/>
              </a:rPr>
              <a:t>131 million </a:t>
            </a:r>
            <a:r>
              <a:rPr lang="en-GB" altLang="en-US" sz="1800" dirty="0">
                <a:solidFill>
                  <a:schemeClr val="bg1"/>
                </a:solidFill>
                <a:latin typeface="Times New Roman" panose="02020603050405020304" pitchFamily="18" charset="0"/>
                <a:cs typeface="Times New Roman" panose="02020603050405020304" pitchFamily="18" charset="0"/>
              </a:rPr>
              <a:t>tons of cargo each year . </a:t>
            </a:r>
          </a:p>
          <a:p>
            <a:pPr algn="just"/>
            <a:r>
              <a:rPr lang="en-GB" altLang="en-US" sz="1800" dirty="0">
                <a:solidFill>
                  <a:schemeClr val="bg1"/>
                </a:solidFill>
                <a:latin typeface="Times New Roman" panose="02020603050405020304" pitchFamily="18" charset="0"/>
                <a:cs typeface="Times New Roman" panose="02020603050405020304" pitchFamily="18" charset="0"/>
              </a:rPr>
              <a:t>It is estimated that the transregional corridor through this rail project has the potential to transport </a:t>
            </a:r>
            <a:r>
              <a:rPr lang="en-GB" altLang="en-US" sz="1800" dirty="0">
                <a:solidFill>
                  <a:srgbClr val="FFFF00"/>
                </a:solidFill>
                <a:latin typeface="Times New Roman" panose="02020603050405020304" pitchFamily="18" charset="0"/>
                <a:cs typeface="Times New Roman" panose="02020603050405020304" pitchFamily="18" charset="0"/>
              </a:rPr>
              <a:t>50 million–100 million </a:t>
            </a:r>
            <a:r>
              <a:rPr lang="en-GB" altLang="en-US" sz="1800" dirty="0">
                <a:solidFill>
                  <a:schemeClr val="bg1"/>
                </a:solidFill>
                <a:latin typeface="Times New Roman" panose="02020603050405020304" pitchFamily="18" charset="0"/>
                <a:cs typeface="Times New Roman" panose="02020603050405020304" pitchFamily="18" charset="0"/>
              </a:rPr>
              <a:t>tons of cargo each year.  </a:t>
            </a: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BACKGROUND</a:t>
            </a:r>
          </a:p>
        </p:txBody>
      </p:sp>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6291474"/>
            <a:ext cx="9906000" cy="56652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62090" y="1825624"/>
            <a:ext cx="5214153" cy="4009341"/>
          </a:xfrm>
          <a:prstGeom prst="rect">
            <a:avLst/>
          </a:prstGeom>
        </p:spPr>
      </p:pic>
      <p:sp>
        <p:nvSpPr>
          <p:cNvPr id="7" name="Rectangle 6"/>
          <p:cNvSpPr/>
          <p:nvPr/>
        </p:nvSpPr>
        <p:spPr>
          <a:xfrm>
            <a:off x="281796" y="1371606"/>
            <a:ext cx="4080294" cy="525347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1038" y="1825624"/>
            <a:ext cx="3614917" cy="4488911"/>
          </a:xfrm>
        </p:spPr>
        <p:txBody>
          <a:bodyPr>
            <a:noAutofit/>
          </a:bodyPr>
          <a:lstStyle/>
          <a:p>
            <a:pPr marL="0" indent="0">
              <a:buNone/>
            </a:pPr>
            <a:r>
              <a:rPr lang="en-GB" altLang="en-US" sz="1800" b="1" dirty="0">
                <a:solidFill>
                  <a:schemeClr val="bg1"/>
                </a:solidFill>
                <a:latin typeface="Times New Roman" panose="02020603050405020304" pitchFamily="18" charset="0"/>
                <a:cs typeface="Times New Roman" panose="02020603050405020304" pitchFamily="18" charset="0"/>
              </a:rPr>
              <a:t>Nigeria has two major local economic corridors: </a:t>
            </a:r>
          </a:p>
          <a:p>
            <a:r>
              <a:rPr lang="en-GB" altLang="en-US" sz="1800" dirty="0">
                <a:solidFill>
                  <a:schemeClr val="bg1"/>
                </a:solidFill>
                <a:latin typeface="Times New Roman" panose="02020603050405020304" pitchFamily="18" charset="0"/>
                <a:cs typeface="Times New Roman" panose="02020603050405020304" pitchFamily="18" charset="0"/>
              </a:rPr>
              <a:t>The Western Economic Corridor (LAKAJI) and </a:t>
            </a:r>
          </a:p>
          <a:p>
            <a:r>
              <a:rPr lang="en-GB" altLang="en-US" sz="1800" dirty="0">
                <a:solidFill>
                  <a:schemeClr val="bg1"/>
                </a:solidFill>
                <a:latin typeface="Times New Roman" panose="02020603050405020304" pitchFamily="18" charset="0"/>
                <a:cs typeface="Times New Roman" panose="02020603050405020304" pitchFamily="18" charset="0"/>
              </a:rPr>
              <a:t>the Eastern Economic Corridor (2NEC). </a:t>
            </a:r>
          </a:p>
          <a:p>
            <a:r>
              <a:rPr lang="en-GB" altLang="en-US" sz="1800" dirty="0">
                <a:solidFill>
                  <a:schemeClr val="bg1"/>
                </a:solidFill>
                <a:latin typeface="Times New Roman" panose="02020603050405020304" pitchFamily="18" charset="0"/>
                <a:cs typeface="Times New Roman" panose="02020603050405020304" pitchFamily="18" charset="0"/>
              </a:rPr>
              <a:t>The LAKAJI corridor runs from Lagos, Kano, and </a:t>
            </a:r>
            <a:r>
              <a:rPr lang="en-GB" altLang="en-US" sz="1800" dirty="0" err="1">
                <a:solidFill>
                  <a:schemeClr val="bg1"/>
                </a:solidFill>
                <a:latin typeface="Times New Roman" panose="02020603050405020304" pitchFamily="18" charset="0"/>
                <a:cs typeface="Times New Roman" panose="02020603050405020304" pitchFamily="18" charset="0"/>
              </a:rPr>
              <a:t>Jibiya</a:t>
            </a:r>
            <a:r>
              <a:rPr lang="en-GB" altLang="en-US" sz="1800" dirty="0">
                <a:solidFill>
                  <a:schemeClr val="bg1"/>
                </a:solidFill>
                <a:latin typeface="Times New Roman" panose="02020603050405020304" pitchFamily="18" charset="0"/>
                <a:cs typeface="Times New Roman" panose="02020603050405020304" pitchFamily="18" charset="0"/>
              </a:rPr>
              <a:t> in Katsina State. </a:t>
            </a:r>
          </a:p>
          <a:p>
            <a:r>
              <a:rPr lang="en-GB" altLang="en-US" sz="1800" dirty="0">
                <a:solidFill>
                  <a:schemeClr val="bg1"/>
                </a:solidFill>
                <a:latin typeface="Times New Roman" panose="02020603050405020304" pitchFamily="18" charset="0"/>
                <a:cs typeface="Times New Roman" panose="02020603050405020304" pitchFamily="18" charset="0"/>
              </a:rPr>
              <a:t>The Eastern corridor, goes from Port Harcourt, through Enugu, to Maiduguri, has been abandoned.  </a:t>
            </a:r>
          </a:p>
          <a:p>
            <a:r>
              <a:rPr lang="en-GB" altLang="en-US" sz="1800" dirty="0">
                <a:solidFill>
                  <a:schemeClr val="bg1"/>
                </a:solidFill>
                <a:latin typeface="Times New Roman" panose="02020603050405020304" pitchFamily="18" charset="0"/>
                <a:cs typeface="Times New Roman" panose="02020603050405020304" pitchFamily="18" charset="0"/>
              </a:rPr>
              <a:t>This project will likely reactivate it.</a:t>
            </a: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ECONOMIC CORRIDORS</a:t>
            </a:r>
          </a:p>
        </p:txBody>
      </p:sp>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912" y="2602299"/>
            <a:ext cx="1988085" cy="19880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65" y="398757"/>
            <a:ext cx="7881670" cy="6060486"/>
          </a:xfrm>
          <a:prstGeom prst="rect">
            <a:avLst/>
          </a:prstGeom>
        </p:spPr>
      </p:pic>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EXISTING CONDITIONS</a:t>
            </a:r>
          </a:p>
        </p:txBody>
      </p:sp>
      <p:sp>
        <p:nvSpPr>
          <p:cNvPr id="8" name="Rectangle 7"/>
          <p:cNvSpPr/>
          <p:nvPr/>
        </p:nvSpPr>
        <p:spPr>
          <a:xfrm>
            <a:off x="1" y="2507112"/>
            <a:ext cx="9906000" cy="4350888"/>
          </a:xfrm>
          <a:prstGeom prst="rect">
            <a:avLst/>
          </a:prstGeom>
          <a:solidFill>
            <a:srgbClr val="FF00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1038" y="2506662"/>
            <a:ext cx="8543925" cy="4351338"/>
          </a:xfrm>
          <a:noFill/>
        </p:spPr>
        <p:txBody>
          <a:bodyPr>
            <a:normAutofit fontScale="97500"/>
          </a:bodyPr>
          <a:lstStyle/>
          <a:p>
            <a:pPr marL="0" indent="0">
              <a:buNone/>
            </a:pPr>
            <a:r>
              <a:rPr lang="en-GB" altLang="en-US" sz="1800" dirty="0">
                <a:solidFill>
                  <a:schemeClr val="bg1"/>
                </a:solidFill>
                <a:latin typeface="Times New Roman" panose="02020603050405020304" pitchFamily="18" charset="0"/>
                <a:cs typeface="Times New Roman" panose="02020603050405020304" pitchFamily="18" charset="0"/>
              </a:rPr>
              <a:t>    </a:t>
            </a:r>
            <a:r>
              <a:rPr lang="en-GB" altLang="en-US" sz="1800" b="1" u="sng" dirty="0">
                <a:solidFill>
                  <a:schemeClr val="accent4">
                    <a:lumMod val="60000"/>
                    <a:lumOff val="40000"/>
                  </a:schemeClr>
                </a:solidFill>
                <a:latin typeface="Times New Roman" panose="02020603050405020304" pitchFamily="18" charset="0"/>
                <a:cs typeface="Times New Roman" panose="02020603050405020304" pitchFamily="18" charset="0"/>
              </a:rPr>
              <a:t>Key findings:</a:t>
            </a:r>
          </a:p>
          <a:p>
            <a:r>
              <a:rPr lang="en-GB" altLang="en-US" sz="1800" dirty="0">
                <a:solidFill>
                  <a:schemeClr val="bg1"/>
                </a:solidFill>
                <a:latin typeface="Times New Roman" panose="02020603050405020304" pitchFamily="18" charset="0"/>
                <a:cs typeface="Times New Roman" panose="02020603050405020304" pitchFamily="18" charset="0"/>
              </a:rPr>
              <a:t>Railways in Nigeria consist of a 3,505 km Cape gauge national railway network and</a:t>
            </a:r>
          </a:p>
          <a:p>
            <a:pPr marL="0" indent="0">
              <a:buNone/>
            </a:pPr>
            <a:r>
              <a:rPr lang="en-GB" altLang="en-US" sz="1800" dirty="0">
                <a:solidFill>
                  <a:schemeClr val="bg1"/>
                </a:solidFill>
                <a:latin typeface="Times New Roman" panose="02020603050405020304" pitchFamily="18" charset="0"/>
                <a:cs typeface="Times New Roman" panose="02020603050405020304" pitchFamily="18" charset="0"/>
              </a:rPr>
              <a:t>    669 km of standard gauge. </a:t>
            </a:r>
          </a:p>
          <a:p>
            <a:r>
              <a:rPr lang="en-GB" altLang="en-US" sz="1800" dirty="0">
                <a:solidFill>
                  <a:schemeClr val="bg1"/>
                </a:solidFill>
                <a:latin typeface="Times New Roman" panose="02020603050405020304" pitchFamily="18" charset="0"/>
                <a:cs typeface="Times New Roman" panose="02020603050405020304" pitchFamily="18" charset="0"/>
              </a:rPr>
              <a:t>The Cape gauge network is in poor condition due to lack of maintenance.</a:t>
            </a:r>
          </a:p>
          <a:p>
            <a:pPr marL="0" indent="0">
              <a:buNone/>
            </a:pPr>
            <a:r>
              <a:rPr lang="en-GB" altLang="en-US" sz="1800" dirty="0">
                <a:solidFill>
                  <a:schemeClr val="bg1"/>
                </a:solidFill>
                <a:latin typeface="Times New Roman" panose="02020603050405020304" pitchFamily="18" charset="0"/>
                <a:cs typeface="Times New Roman" panose="02020603050405020304" pitchFamily="18" charset="0"/>
              </a:rPr>
              <a:t>    </a:t>
            </a:r>
            <a:r>
              <a:rPr lang="en-GB" altLang="en-US" sz="1800" dirty="0">
                <a:solidFill>
                  <a:schemeClr val="accent4">
                    <a:lumMod val="60000"/>
                    <a:lumOff val="40000"/>
                  </a:schemeClr>
                </a:solidFill>
                <a:latin typeface="Times New Roman" panose="02020603050405020304" pitchFamily="18" charset="0"/>
                <a:cs typeface="Times New Roman" panose="02020603050405020304" pitchFamily="18" charset="0"/>
              </a:rPr>
              <a:t>Nigeria’s rail lines are divided into two.</a:t>
            </a:r>
          </a:p>
          <a:p>
            <a:r>
              <a:rPr lang="en-GB" altLang="en-US" sz="1800" dirty="0">
                <a:solidFill>
                  <a:schemeClr val="bg1"/>
                </a:solidFill>
                <a:latin typeface="Times New Roman" panose="02020603050405020304" pitchFamily="18" charset="0"/>
                <a:cs typeface="Times New Roman" panose="02020603050405020304" pitchFamily="18" charset="0"/>
              </a:rPr>
              <a:t>The Western Line and the Eastern Line. </a:t>
            </a:r>
          </a:p>
          <a:p>
            <a:r>
              <a:rPr lang="en-GB" altLang="en-US" sz="1800" dirty="0">
                <a:solidFill>
                  <a:schemeClr val="bg1"/>
                </a:solidFill>
                <a:latin typeface="Times New Roman" panose="02020603050405020304" pitchFamily="18" charset="0"/>
                <a:cs typeface="Times New Roman" panose="02020603050405020304" pitchFamily="18" charset="0"/>
              </a:rPr>
              <a:t>The western line connects of Lagos on the Bight of Benin to Naguru in the northern state of Yobe, over a distance of 1,126 kilometres, </a:t>
            </a:r>
          </a:p>
          <a:p>
            <a:r>
              <a:rPr lang="en-GB" altLang="en-US" sz="1800" dirty="0">
                <a:solidFill>
                  <a:schemeClr val="bg1"/>
                </a:solidFill>
                <a:latin typeface="Times New Roman" panose="02020603050405020304" pitchFamily="18" charset="0"/>
                <a:cs typeface="Times New Roman" panose="02020603050405020304" pitchFamily="18" charset="0"/>
              </a:rPr>
              <a:t>The eastern Line connects Port Harcourt in the southeast to Maiduguri in the northeastern state of Borno, near the border with Chad (currently not fully  functional) </a:t>
            </a:r>
          </a:p>
          <a:p>
            <a:r>
              <a:rPr lang="en-GB" altLang="en-US" sz="1800" dirty="0">
                <a:solidFill>
                  <a:schemeClr val="bg1"/>
                </a:solidFill>
                <a:latin typeface="Times New Roman" panose="02020603050405020304" pitchFamily="18" charset="0"/>
                <a:cs typeface="Times New Roman" panose="02020603050405020304" pitchFamily="18" charset="0"/>
              </a:rPr>
              <a:t>There is no active rail corridor in the two S regions.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891079"/>
            <a:ext cx="9906000" cy="3258887"/>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1037" y="2371621"/>
            <a:ext cx="8543925" cy="2297801"/>
          </a:xfrm>
        </p:spPr>
        <p:txBody>
          <a:bodyPr>
            <a:normAutofit/>
          </a:bodyPr>
          <a:lstStyle/>
          <a:p>
            <a:r>
              <a:rPr lang="en-GB" altLang="en-US" sz="1800" b="1" u="sng" dirty="0">
                <a:solidFill>
                  <a:schemeClr val="accent4">
                    <a:lumMod val="60000"/>
                    <a:lumOff val="40000"/>
                  </a:schemeClr>
                </a:solidFill>
                <a:latin typeface="Times New Roman" panose="02020603050405020304" pitchFamily="18" charset="0"/>
                <a:cs typeface="Times New Roman" panose="02020603050405020304" pitchFamily="18" charset="0"/>
              </a:rPr>
              <a:t>Economic Challenges:</a:t>
            </a:r>
          </a:p>
          <a:p>
            <a:pPr>
              <a:buFont typeface="Wingdings" panose="05000000000000000000" charset="0"/>
              <a:buChar char="ü"/>
            </a:pPr>
            <a:r>
              <a:rPr lang="en-GB" altLang="en-US" sz="1800" dirty="0">
                <a:solidFill>
                  <a:schemeClr val="bg1"/>
                </a:solidFill>
                <a:latin typeface="Times New Roman" panose="02020603050405020304" pitchFamily="18" charset="0"/>
                <a:cs typeface="Times New Roman" panose="02020603050405020304" pitchFamily="18" charset="0"/>
              </a:rPr>
              <a:t>High levels of youth and graduate unemployment</a:t>
            </a:r>
          </a:p>
          <a:p>
            <a:pPr>
              <a:buFont typeface="Wingdings" panose="05000000000000000000" charset="0"/>
              <a:buChar char="ü"/>
            </a:pPr>
            <a:r>
              <a:rPr lang="en-GB" altLang="en-US" sz="1800" dirty="0">
                <a:solidFill>
                  <a:schemeClr val="bg1"/>
                </a:solidFill>
                <a:latin typeface="Times New Roman" panose="02020603050405020304" pitchFamily="18" charset="0"/>
                <a:cs typeface="Times New Roman" panose="02020603050405020304" pitchFamily="18" charset="0"/>
              </a:rPr>
              <a:t>Poor road and transport infrastructure affecting economic activities</a:t>
            </a:r>
          </a:p>
          <a:p>
            <a:r>
              <a:rPr lang="en-GB" altLang="en-US" sz="1800" b="1" u="sng" dirty="0">
                <a:solidFill>
                  <a:schemeClr val="accent4">
                    <a:lumMod val="60000"/>
                    <a:lumOff val="40000"/>
                  </a:schemeClr>
                </a:solidFill>
                <a:latin typeface="Times New Roman" panose="02020603050405020304" pitchFamily="18" charset="0"/>
                <a:cs typeface="Times New Roman" panose="02020603050405020304" pitchFamily="18" charset="0"/>
              </a:rPr>
              <a:t>Transportation and Agricultural Issues:</a:t>
            </a:r>
          </a:p>
          <a:p>
            <a:pPr>
              <a:buFont typeface="Wingdings" panose="05000000000000000000" charset="0"/>
              <a:buChar char="ü"/>
            </a:pPr>
            <a:r>
              <a:rPr lang="en-GB" altLang="en-US" sz="1800" dirty="0">
                <a:solidFill>
                  <a:schemeClr val="bg1"/>
                </a:solidFill>
                <a:latin typeface="Times New Roman" panose="02020603050405020304" pitchFamily="18" charset="0"/>
                <a:cs typeface="Times New Roman" panose="02020603050405020304" pitchFamily="18" charset="0"/>
              </a:rPr>
              <a:t>Limited access to farms and markets for the movement of farm produce</a:t>
            </a:r>
          </a:p>
          <a:p>
            <a:pPr>
              <a:buFont typeface="Wingdings" panose="05000000000000000000" charset="0"/>
              <a:buChar char="ü"/>
            </a:pPr>
            <a:r>
              <a:rPr lang="en-GB" altLang="en-US" sz="1800" dirty="0">
                <a:solidFill>
                  <a:schemeClr val="bg1"/>
                </a:solidFill>
                <a:latin typeface="Times New Roman" panose="02020603050405020304" pitchFamily="18" charset="0"/>
                <a:cs typeface="Times New Roman" panose="02020603050405020304" pitchFamily="18" charset="0"/>
              </a:rPr>
              <a:t>Inefficient transportation network hindering regional growth</a:t>
            </a:r>
          </a:p>
        </p:txBody>
      </p:sp>
      <p:sp>
        <p:nvSpPr>
          <p:cNvPr id="6"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PROBLEM  ANALYSIS</a:t>
            </a:r>
          </a:p>
        </p:txBody>
      </p:sp>
      <p:cxnSp>
        <p:nvCxnSpPr>
          <p:cNvPr id="10" name="Straight Connector 9"/>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147" y="1291086"/>
            <a:ext cx="2686823" cy="26868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latin typeface="Times New Roman" panose="02020603050405020304" pitchFamily="18" charset="0"/>
                <a:cs typeface="Times New Roman" panose="02020603050405020304" pitchFamily="18" charset="0"/>
              </a:rPr>
              <a:t>PROJECT LIFE CYCLE</a:t>
            </a:r>
          </a:p>
        </p:txBody>
      </p:sp>
      <p:sp>
        <p:nvSpPr>
          <p:cNvPr id="3" name="Content Placeholder 2"/>
          <p:cNvSpPr>
            <a:spLocks noGrp="1"/>
          </p:cNvSpPr>
          <p:nvPr>
            <p:ph idx="1"/>
          </p:nvPr>
        </p:nvSpPr>
        <p:spPr>
          <a:xfrm>
            <a:off x="681355" y="1825625"/>
            <a:ext cx="8543925" cy="4895215"/>
          </a:xfrm>
        </p:spPr>
        <p:txBody>
          <a:bodyPr/>
          <a:lstStyle/>
          <a:p>
            <a:pPr marL="0" indent="0">
              <a:buNone/>
            </a:pPr>
            <a:endParaRPr lang="en-GB" altLang="en-US" dirty="0"/>
          </a:p>
        </p:txBody>
      </p:sp>
      <p:sp>
        <p:nvSpPr>
          <p:cNvPr id="4" name="Flowchart: Stored Data 3"/>
          <p:cNvSpPr/>
          <p:nvPr/>
        </p:nvSpPr>
        <p:spPr>
          <a:xfrm>
            <a:off x="1032510" y="2346325"/>
            <a:ext cx="2434590"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Monitoring &amp; Evaluation</a:t>
            </a:r>
          </a:p>
        </p:txBody>
      </p:sp>
      <p:sp>
        <p:nvSpPr>
          <p:cNvPr id="5" name="Flowchart: Stored Data 4"/>
          <p:cNvSpPr/>
          <p:nvPr/>
        </p:nvSpPr>
        <p:spPr>
          <a:xfrm>
            <a:off x="6506845" y="5436235"/>
            <a:ext cx="1807845"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design&amp;Engineering</a:t>
            </a:r>
          </a:p>
        </p:txBody>
      </p:sp>
      <p:sp>
        <p:nvSpPr>
          <p:cNvPr id="6" name="Flowchart: Stored Data 5"/>
          <p:cNvSpPr/>
          <p:nvPr/>
        </p:nvSpPr>
        <p:spPr>
          <a:xfrm>
            <a:off x="1111250" y="5302885"/>
            <a:ext cx="2296160"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Construction</a:t>
            </a:r>
          </a:p>
        </p:txBody>
      </p:sp>
      <p:sp>
        <p:nvSpPr>
          <p:cNvPr id="7" name="Flowchart: Stored Data 6"/>
          <p:cNvSpPr/>
          <p:nvPr/>
        </p:nvSpPr>
        <p:spPr>
          <a:xfrm>
            <a:off x="6371590" y="2346325"/>
            <a:ext cx="1807845"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Concept Phase</a:t>
            </a:r>
          </a:p>
        </p:txBody>
      </p:sp>
      <p:sp>
        <p:nvSpPr>
          <p:cNvPr id="8" name="Flowchart: Stored Data 7"/>
          <p:cNvSpPr/>
          <p:nvPr/>
        </p:nvSpPr>
        <p:spPr>
          <a:xfrm>
            <a:off x="6506845" y="4479925"/>
            <a:ext cx="1807845"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Planning</a:t>
            </a:r>
          </a:p>
        </p:txBody>
      </p:sp>
      <p:sp>
        <p:nvSpPr>
          <p:cNvPr id="9" name="Flowchart: Stored Data 8"/>
          <p:cNvSpPr/>
          <p:nvPr/>
        </p:nvSpPr>
        <p:spPr>
          <a:xfrm>
            <a:off x="1032510" y="4087495"/>
            <a:ext cx="2435225" cy="91313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Testing and Commissioning</a:t>
            </a:r>
          </a:p>
        </p:txBody>
      </p:sp>
      <p:sp>
        <p:nvSpPr>
          <p:cNvPr id="10" name="Flowchart: Stored Data 9"/>
          <p:cNvSpPr/>
          <p:nvPr/>
        </p:nvSpPr>
        <p:spPr>
          <a:xfrm>
            <a:off x="6506845" y="3331845"/>
            <a:ext cx="1807845"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Pre-feasibility</a:t>
            </a:r>
          </a:p>
        </p:txBody>
      </p:sp>
      <p:sp>
        <p:nvSpPr>
          <p:cNvPr id="11" name="Flowchart: Stored Data 10"/>
          <p:cNvSpPr/>
          <p:nvPr/>
        </p:nvSpPr>
        <p:spPr>
          <a:xfrm>
            <a:off x="1032510" y="3216910"/>
            <a:ext cx="2434590" cy="683260"/>
          </a:xfrm>
          <a:prstGeom prst="flowChartOnlineStorag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Operational Phase</a:t>
            </a:r>
          </a:p>
        </p:txBody>
      </p:sp>
      <p:sp>
        <p:nvSpPr>
          <p:cNvPr id="12" name="Up Arrow Callout 11"/>
          <p:cNvSpPr/>
          <p:nvPr/>
        </p:nvSpPr>
        <p:spPr>
          <a:xfrm>
            <a:off x="3912870" y="1774190"/>
            <a:ext cx="2012315" cy="1255395"/>
          </a:xfrm>
          <a:prstGeom prst="upArrow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Closure &amp; handover</a:t>
            </a:r>
          </a:p>
        </p:txBody>
      </p:sp>
      <p:sp>
        <p:nvSpPr>
          <p:cNvPr id="13" name="Down Arrow 12"/>
          <p:cNvSpPr/>
          <p:nvPr/>
        </p:nvSpPr>
        <p:spPr>
          <a:xfrm>
            <a:off x="7359650" y="3013075"/>
            <a:ext cx="75565" cy="29527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4" name="Down Arrow 13"/>
          <p:cNvSpPr/>
          <p:nvPr/>
        </p:nvSpPr>
        <p:spPr>
          <a:xfrm>
            <a:off x="7411085" y="4084955"/>
            <a:ext cx="75565" cy="29527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5" name="Down Arrow 14"/>
          <p:cNvSpPr/>
          <p:nvPr/>
        </p:nvSpPr>
        <p:spPr>
          <a:xfrm>
            <a:off x="7435215" y="5140960"/>
            <a:ext cx="75565" cy="29527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7" name="Left Arrow 16"/>
          <p:cNvSpPr/>
          <p:nvPr/>
        </p:nvSpPr>
        <p:spPr>
          <a:xfrm>
            <a:off x="2587625" y="6392545"/>
            <a:ext cx="4823460" cy="850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8" name="Down Arrow 17"/>
          <p:cNvSpPr/>
          <p:nvPr/>
        </p:nvSpPr>
        <p:spPr>
          <a:xfrm>
            <a:off x="7422515" y="6149340"/>
            <a:ext cx="75565" cy="24003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9" name="Up Arrow 18"/>
          <p:cNvSpPr/>
          <p:nvPr/>
        </p:nvSpPr>
        <p:spPr>
          <a:xfrm>
            <a:off x="2543175" y="6010910"/>
            <a:ext cx="75565" cy="35052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20" name="Up Arrow 19"/>
          <p:cNvSpPr/>
          <p:nvPr/>
        </p:nvSpPr>
        <p:spPr>
          <a:xfrm>
            <a:off x="2512060" y="4952365"/>
            <a:ext cx="75565" cy="35052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21" name="Up Arrow 20"/>
          <p:cNvSpPr/>
          <p:nvPr/>
        </p:nvSpPr>
        <p:spPr>
          <a:xfrm>
            <a:off x="2466975" y="3893820"/>
            <a:ext cx="76200" cy="12192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22" name="Up Arrow 21"/>
          <p:cNvSpPr/>
          <p:nvPr/>
        </p:nvSpPr>
        <p:spPr>
          <a:xfrm>
            <a:off x="2435860" y="3029585"/>
            <a:ext cx="76200" cy="12954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23" name="Flowchart: Connector 22"/>
          <p:cNvSpPr/>
          <p:nvPr/>
        </p:nvSpPr>
        <p:spPr>
          <a:xfrm>
            <a:off x="3981450" y="3665220"/>
            <a:ext cx="2145030" cy="2250440"/>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GB" altLang="en-US"/>
              <a:t>SESS RAIL PROJECT</a:t>
            </a:r>
          </a:p>
        </p:txBody>
      </p:sp>
      <p:sp>
        <p:nvSpPr>
          <p:cNvPr id="24" name="Down Arrow 23"/>
          <p:cNvSpPr/>
          <p:nvPr/>
        </p:nvSpPr>
        <p:spPr>
          <a:xfrm flipH="1">
            <a:off x="4823460" y="3068955"/>
            <a:ext cx="224155" cy="4514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25" name="Right Arrow 24"/>
          <p:cNvSpPr/>
          <p:nvPr/>
        </p:nvSpPr>
        <p:spPr>
          <a:xfrm>
            <a:off x="3126105" y="2605405"/>
            <a:ext cx="66421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18227" y="1371605"/>
            <a:ext cx="4080294" cy="492567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528868" y="1371606"/>
            <a:ext cx="3193275" cy="4925676"/>
          </a:xfrm>
        </p:spPr>
        <p:txBody>
          <a:bodyPr>
            <a:noAutofit/>
          </a:bodyPr>
          <a:lstStyle/>
          <a:p>
            <a:r>
              <a:rPr lang="en-GB" altLang="en-US" sz="1800" b="1" u="sng" dirty="0">
                <a:latin typeface="Times New Roman" panose="02020603050405020304" pitchFamily="18" charset="0"/>
                <a:cs typeface="Times New Roman" panose="02020603050405020304" pitchFamily="18" charset="0"/>
                <a:sym typeface="+mn-ea"/>
              </a:rPr>
              <a:t>157 km </a:t>
            </a:r>
          </a:p>
          <a:p>
            <a:pPr marL="0" indent="0">
              <a:buNone/>
            </a:pPr>
            <a:r>
              <a:rPr lang="en-GB" altLang="en-US" sz="1800" dirty="0">
                <a:latin typeface="Times New Roman" panose="02020603050405020304" pitchFamily="18" charset="0"/>
                <a:cs typeface="Times New Roman" panose="02020603050405020304" pitchFamily="18" charset="0"/>
              </a:rPr>
              <a:t>Lagos-Ibadan standard </a:t>
            </a:r>
            <a:r>
              <a:rPr lang="en-GB" altLang="en-US" sz="1800" dirty="0">
                <a:solidFill>
                  <a:schemeClr val="accent1">
                    <a:lumMod val="75000"/>
                  </a:schemeClr>
                </a:solidFill>
                <a:latin typeface="Times New Roman" panose="02020603050405020304" pitchFamily="18" charset="0"/>
                <a:cs typeface="Times New Roman" panose="02020603050405020304" pitchFamily="18" charset="0"/>
              </a:rPr>
              <a:t>gauge rail. </a:t>
            </a:r>
          </a:p>
          <a:p>
            <a:r>
              <a:rPr lang="en-GB" altLang="en-US" sz="1800" b="1" u="sng" dirty="0">
                <a:latin typeface="Times New Roman" panose="02020603050405020304" pitchFamily="18" charset="0"/>
                <a:cs typeface="Times New Roman" panose="02020603050405020304" pitchFamily="18" charset="0"/>
              </a:rPr>
              <a:t>186 km </a:t>
            </a:r>
          </a:p>
          <a:p>
            <a:pPr marL="0" indent="0">
              <a:buNone/>
            </a:pPr>
            <a:r>
              <a:rPr lang="en-GB" altLang="en-US" sz="1800" dirty="0">
                <a:latin typeface="Times New Roman" panose="02020603050405020304" pitchFamily="18" charset="0"/>
                <a:cs typeface="Times New Roman" panose="02020603050405020304" pitchFamily="18" charset="0"/>
              </a:rPr>
              <a:t>Abuja-Kaduna standard </a:t>
            </a:r>
            <a:r>
              <a:rPr lang="en-GB" altLang="en-US" sz="1800" dirty="0">
                <a:solidFill>
                  <a:schemeClr val="accent1">
                    <a:lumMod val="75000"/>
                  </a:schemeClr>
                </a:solidFill>
                <a:latin typeface="Times New Roman" panose="02020603050405020304" pitchFamily="18" charset="0"/>
                <a:cs typeface="Times New Roman" panose="02020603050405020304" pitchFamily="18" charset="0"/>
              </a:rPr>
              <a:t>gauge rail line</a:t>
            </a:r>
          </a:p>
          <a:p>
            <a:r>
              <a:rPr lang="en-GB" altLang="en-US" sz="1800" b="1" u="sng" dirty="0">
                <a:latin typeface="Times New Roman" panose="02020603050405020304" pitchFamily="18" charset="0"/>
                <a:cs typeface="Times New Roman" panose="02020603050405020304" pitchFamily="18" charset="0"/>
                <a:sym typeface="+mn-ea"/>
              </a:rPr>
              <a:t>327 km </a:t>
            </a:r>
          </a:p>
          <a:p>
            <a:pPr marL="0" indent="0">
              <a:buNone/>
            </a:pPr>
            <a:r>
              <a:rPr lang="en-GB" altLang="en-US" sz="1800" dirty="0" err="1">
                <a:latin typeface="Times New Roman" panose="02020603050405020304" pitchFamily="18" charset="0"/>
                <a:cs typeface="Times New Roman" panose="02020603050405020304" pitchFamily="18" charset="0"/>
              </a:rPr>
              <a:t>Itakpe</a:t>
            </a:r>
            <a:r>
              <a:rPr lang="en-GB" altLang="en-US" sz="1800" dirty="0">
                <a:latin typeface="Times New Roman" panose="02020603050405020304" pitchFamily="18" charset="0"/>
                <a:cs typeface="Times New Roman" panose="02020603050405020304" pitchFamily="18" charset="0"/>
              </a:rPr>
              <a:t>-Warri standard </a:t>
            </a:r>
            <a:r>
              <a:rPr lang="en-GB" altLang="en-US" sz="1800" dirty="0">
                <a:solidFill>
                  <a:schemeClr val="accent1">
                    <a:lumMod val="75000"/>
                  </a:schemeClr>
                </a:solidFill>
                <a:latin typeface="Times New Roman" panose="02020603050405020304" pitchFamily="18" charset="0"/>
                <a:cs typeface="Times New Roman" panose="02020603050405020304" pitchFamily="18" charset="0"/>
              </a:rPr>
              <a:t>gauge rail</a:t>
            </a:r>
          </a:p>
          <a:p>
            <a:r>
              <a:rPr lang="en-GB" altLang="en-US" sz="1800" dirty="0" err="1">
                <a:latin typeface="Times New Roman" panose="02020603050405020304" pitchFamily="18" charset="0"/>
                <a:cs typeface="Times New Roman" panose="02020603050405020304" pitchFamily="18" charset="0"/>
              </a:rPr>
              <a:t>Agbor</a:t>
            </a:r>
            <a:r>
              <a:rPr lang="en-GB" altLang="en-US" sz="1800" dirty="0">
                <a:latin typeface="Times New Roman" panose="02020603050405020304" pitchFamily="18" charset="0"/>
                <a:cs typeface="Times New Roman" panose="02020603050405020304" pitchFamily="18" charset="0"/>
              </a:rPr>
              <a:t> Railway Village</a:t>
            </a:r>
          </a:p>
          <a:p>
            <a:r>
              <a:rPr lang="en-GB" altLang="en-US" sz="1800" dirty="0">
                <a:latin typeface="Times New Roman" panose="02020603050405020304" pitchFamily="18" charset="0"/>
                <a:cs typeface="Times New Roman" panose="02020603050405020304" pitchFamily="18" charset="0"/>
              </a:rPr>
              <a:t>Abuja Light Rail project</a:t>
            </a:r>
          </a:p>
          <a:p>
            <a:r>
              <a:rPr lang="en-GB" altLang="en-US" sz="1800" b="1" u="sng" dirty="0">
                <a:latin typeface="Times New Roman" panose="02020603050405020304" pitchFamily="18" charset="0"/>
                <a:cs typeface="Times New Roman" panose="02020603050405020304" pitchFamily="18" charset="0"/>
              </a:rPr>
              <a:t>284 km</a:t>
            </a:r>
          </a:p>
          <a:p>
            <a:pPr marL="0" indent="0">
              <a:buNone/>
            </a:pPr>
            <a:r>
              <a:rPr lang="en-GB" altLang="en-US" sz="1800" dirty="0">
                <a:latin typeface="Times New Roman" panose="02020603050405020304" pitchFamily="18" charset="0"/>
                <a:cs typeface="Times New Roman" panose="02020603050405020304" pitchFamily="18" charset="0"/>
              </a:rPr>
              <a:t>Kano-</a:t>
            </a:r>
            <a:r>
              <a:rPr lang="en-GB" altLang="en-US" sz="1800" dirty="0" err="1">
                <a:latin typeface="Times New Roman" panose="02020603050405020304" pitchFamily="18" charset="0"/>
                <a:cs typeface="Times New Roman" panose="02020603050405020304" pitchFamily="18" charset="0"/>
              </a:rPr>
              <a:t>Maradi</a:t>
            </a:r>
            <a:r>
              <a:rPr lang="en-GB" altLang="en-US" sz="1800" dirty="0">
                <a:latin typeface="Times New Roman" panose="02020603050405020304" pitchFamily="18" charset="0"/>
                <a:cs typeface="Times New Roman" panose="02020603050405020304" pitchFamily="18" charset="0"/>
              </a:rPr>
              <a:t> </a:t>
            </a:r>
            <a:r>
              <a:rPr lang="en-GB" altLang="en-US" sz="1800" dirty="0">
                <a:solidFill>
                  <a:schemeClr val="accent1">
                    <a:lumMod val="75000"/>
                  </a:schemeClr>
                </a:solidFill>
                <a:latin typeface="Times New Roman" panose="02020603050405020304" pitchFamily="18" charset="0"/>
                <a:cs typeface="Times New Roman" panose="02020603050405020304" pitchFamily="18" charset="0"/>
              </a:rPr>
              <a:t>Standard Gauge Rail</a:t>
            </a: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RAIL CORRIDORS IN NIGERIA</a:t>
            </a:r>
          </a:p>
        </p:txBody>
      </p:sp>
      <p:cxnSp>
        <p:nvCxnSpPr>
          <p:cNvPr id="10" name="Straight Connector 9"/>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74" y="2447025"/>
            <a:ext cx="2584533" cy="25845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5455" y="1742536"/>
            <a:ext cx="1345910" cy="1345910"/>
          </a:xfrm>
          <a:prstGeom prst="rect">
            <a:avLst/>
          </a:prstGeom>
        </p:spPr>
      </p:pic>
      <p:sp>
        <p:nvSpPr>
          <p:cNvPr id="3" name="Content Placeholder 2"/>
          <p:cNvSpPr>
            <a:spLocks noGrp="1"/>
          </p:cNvSpPr>
          <p:nvPr>
            <p:ph idx="1"/>
          </p:nvPr>
        </p:nvSpPr>
        <p:spPr>
          <a:xfrm>
            <a:off x="410744" y="3429001"/>
            <a:ext cx="3080079" cy="961844"/>
          </a:xfrm>
        </p:spPr>
        <p:txBody>
          <a:bodyPr>
            <a:normAutofit/>
          </a:bodyPr>
          <a:lstStyle/>
          <a:p>
            <a:r>
              <a:rPr lang="en-GB" altLang="en-US" sz="1500" dirty="0">
                <a:solidFill>
                  <a:schemeClr val="accent2"/>
                </a:solidFill>
                <a:latin typeface="Times New Roman" panose="02020603050405020304" pitchFamily="18" charset="0"/>
                <a:cs typeface="Times New Roman" panose="02020603050405020304" pitchFamily="18" charset="0"/>
              </a:rPr>
              <a:t>Alleviate unemployment </a:t>
            </a:r>
            <a:r>
              <a:rPr lang="en-GB" altLang="en-US" sz="1500" dirty="0">
                <a:latin typeface="Times New Roman" panose="02020603050405020304" pitchFamily="18" charset="0"/>
                <a:cs typeface="Times New Roman" panose="02020603050405020304" pitchFamily="18" charset="0"/>
              </a:rPr>
              <a:t>by creating jobs through the construction and operation of the regional rail system.</a:t>
            </a:r>
          </a:p>
        </p:txBody>
      </p:sp>
      <p:sp>
        <p:nvSpPr>
          <p:cNvPr id="4" name="Title 1"/>
          <p:cNvSpPr txBox="1"/>
          <p:nvPr/>
        </p:nvSpPr>
        <p:spPr>
          <a:xfrm>
            <a:off x="681038" y="365128"/>
            <a:ext cx="8543925"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GOALS</a:t>
            </a:r>
          </a:p>
        </p:txBody>
      </p:sp>
      <p:cxnSp>
        <p:nvCxnSpPr>
          <p:cNvPr id="9" name="Straight Connector 8"/>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9257" y="4768804"/>
            <a:ext cx="1774238" cy="1774238"/>
          </a:xfrm>
          <a:prstGeom prst="rect">
            <a:avLst/>
          </a:prstGeom>
        </p:spPr>
      </p:pic>
      <p:sp>
        <p:nvSpPr>
          <p:cNvPr id="2" name="Content Placeholder 2"/>
          <p:cNvSpPr txBox="1"/>
          <p:nvPr/>
        </p:nvSpPr>
        <p:spPr>
          <a:xfrm>
            <a:off x="3486673" y="3429001"/>
            <a:ext cx="3080079" cy="961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1500" b="1" dirty="0">
                <a:solidFill>
                  <a:schemeClr val="accent2"/>
                </a:solidFill>
                <a:latin typeface="Times New Roman" panose="02020603050405020304" pitchFamily="18" charset="0"/>
                <a:cs typeface="Times New Roman" panose="02020603050405020304" pitchFamily="18" charset="0"/>
              </a:rPr>
              <a:t>Enhance economic activities </a:t>
            </a:r>
            <a:r>
              <a:rPr lang="en-GB" altLang="en-US" sz="1500" dirty="0">
                <a:latin typeface="Times New Roman" panose="02020603050405020304" pitchFamily="18" charset="0"/>
                <a:cs typeface="Times New Roman" panose="02020603050405020304" pitchFamily="18" charset="0"/>
              </a:rPr>
              <a:t>and trade within and between states in the region</a:t>
            </a:r>
          </a:p>
        </p:txBody>
      </p:sp>
      <p:sp>
        <p:nvSpPr>
          <p:cNvPr id="5" name="Content Placeholder 2"/>
          <p:cNvSpPr txBox="1"/>
          <p:nvPr/>
        </p:nvSpPr>
        <p:spPr>
          <a:xfrm>
            <a:off x="6566752" y="3429001"/>
            <a:ext cx="3080079" cy="961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1500" b="1" dirty="0">
                <a:solidFill>
                  <a:schemeClr val="accent2"/>
                </a:solidFill>
                <a:latin typeface="Times New Roman" panose="02020603050405020304" pitchFamily="18" charset="0"/>
                <a:cs typeface="Times New Roman" panose="02020603050405020304" pitchFamily="18" charset="0"/>
              </a:rPr>
              <a:t>Improve access </a:t>
            </a:r>
            <a:r>
              <a:rPr lang="en-GB" altLang="en-US" sz="1500" dirty="0">
                <a:latin typeface="Times New Roman" panose="02020603050405020304" pitchFamily="18" charset="0"/>
                <a:cs typeface="Times New Roman" panose="02020603050405020304" pitchFamily="18" charset="0"/>
              </a:rPr>
              <a:t>to farms, markets, and other essential services.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4520" y="1828800"/>
            <a:ext cx="1116430" cy="111643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2227" y="1742536"/>
            <a:ext cx="1288958" cy="12889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91474"/>
            <a:ext cx="9906000" cy="56652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93629" y="465384"/>
            <a:ext cx="8626416" cy="460895"/>
          </a:xfrm>
          <a:prstGeom prst="rect">
            <a:avLst/>
          </a:prstGeom>
          <a:noFill/>
        </p:spPr>
        <p:txBody>
          <a:bodyPr wrap="square">
            <a:spAutoFit/>
          </a:bodyPr>
          <a:lstStyle/>
          <a:p>
            <a:pPr marL="0" marR="0" algn="just">
              <a:lnSpc>
                <a:spcPct val="107000"/>
              </a:lnSpc>
              <a:spcBef>
                <a:spcPts val="2400"/>
              </a:spcBef>
              <a:spcAft>
                <a:spcPts val="1200"/>
              </a:spcAft>
            </a:pPr>
            <a:r>
              <a:rPr lang="en-US"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IMPORTANCE OF THE REGIONAL RAIL NETWORK</a:t>
            </a:r>
          </a:p>
        </p:txBody>
      </p:sp>
      <p:sp>
        <p:nvSpPr>
          <p:cNvPr id="7" name="Rectangle: Rounded Corners 6"/>
          <p:cNvSpPr/>
          <p:nvPr/>
        </p:nvSpPr>
        <p:spPr bwMode="white">
          <a:xfrm>
            <a:off x="793629" y="1518183"/>
            <a:ext cx="7817220" cy="1216800"/>
          </a:xfrm>
          <a:prstGeom prst="roundRect">
            <a:avLst/>
          </a:prstGeom>
          <a:solidFill>
            <a:schemeClr val="accent4">
              <a:lumMod val="60000"/>
              <a:lumOff val="40000"/>
            </a:schemeClr>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kern="1200" dirty="0">
                <a:solidFill>
                  <a:schemeClr val="tx2"/>
                </a:solidFill>
                <a:latin typeface="Times New Roman" panose="02020603050405020304" pitchFamily="18" charset="0"/>
                <a:cs typeface="Times New Roman" panose="02020603050405020304" pitchFamily="18" charset="0"/>
              </a:rPr>
              <a:t>Regional rail is about more than commuting to and from the city during weekday rush hours. Work, shopping, games, concerts, and other events can all be served by regional rail. These trips can be from suburb to city, suburb to suburb, city to city, or within the city.</a:t>
            </a:r>
          </a:p>
        </p:txBody>
      </p:sp>
      <p:sp>
        <p:nvSpPr>
          <p:cNvPr id="8" name="Freeform: Shape 7"/>
          <p:cNvSpPr/>
          <p:nvPr/>
        </p:nvSpPr>
        <p:spPr bwMode="white">
          <a:xfrm>
            <a:off x="790277" y="2999700"/>
            <a:ext cx="8065699" cy="1930333"/>
          </a:xfrm>
          <a:custGeom>
            <a:avLst/>
            <a:gdLst>
              <a:gd name="connsiteX0" fmla="*/ 0 w 5200771"/>
              <a:gd name="connsiteY0" fmla="*/ 0 h 1715512"/>
              <a:gd name="connsiteX1" fmla="*/ 5200771 w 5200771"/>
              <a:gd name="connsiteY1" fmla="*/ 0 h 1715512"/>
              <a:gd name="connsiteX2" fmla="*/ 5200771 w 5200771"/>
              <a:gd name="connsiteY2" fmla="*/ 1715512 h 1715512"/>
              <a:gd name="connsiteX3" fmla="*/ 0 w 5200771"/>
              <a:gd name="connsiteY3" fmla="*/ 1715512 h 1715512"/>
              <a:gd name="connsiteX4" fmla="*/ 0 w 5200771"/>
              <a:gd name="connsiteY4" fmla="*/ 0 h 1715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0771" h="1715512">
                <a:moveTo>
                  <a:pt x="0" y="0"/>
                </a:moveTo>
                <a:lnTo>
                  <a:pt x="5200771" y="0"/>
                </a:lnTo>
                <a:lnTo>
                  <a:pt x="5200771" y="1715512"/>
                </a:lnTo>
                <a:lnTo>
                  <a:pt x="0" y="17155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5124" tIns="13970" rIns="78232" bIns="13970" numCol="1" spcCol="1270" anchor="t" anchorCtr="0">
            <a:noAutofit/>
          </a:bodyPr>
          <a:lstStyle/>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Elevated above regular traffic and aligned to existing roadways for right-of-way. </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Fully </a:t>
            </a:r>
            <a:r>
              <a:rPr lang="en-US" sz="1200" b="1" kern="1200" dirty="0">
                <a:solidFill>
                  <a:schemeClr val="accent1"/>
                </a:solidFill>
                <a:latin typeface="Times New Roman" panose="02020603050405020304" pitchFamily="18" charset="0"/>
                <a:cs typeface="Times New Roman" panose="02020603050405020304" pitchFamily="18" charset="0"/>
              </a:rPr>
              <a:t>Net-Zero Carbon</a:t>
            </a:r>
            <a:r>
              <a:rPr lang="en-US" sz="1100" kern="1200" dirty="0">
                <a:latin typeface="Times New Roman" panose="02020603050405020304" pitchFamily="18" charset="0"/>
                <a:cs typeface="Times New Roman" panose="02020603050405020304" pitchFamily="18" charset="0"/>
              </a:rPr>
              <a:t> Neutral.</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Accommodates </a:t>
            </a:r>
            <a:r>
              <a:rPr lang="en-US" sz="1200" b="1" kern="1200" dirty="0">
                <a:solidFill>
                  <a:schemeClr val="accent1"/>
                </a:solidFill>
                <a:latin typeface="Times New Roman" panose="02020603050405020304" pitchFamily="18" charset="0"/>
                <a:cs typeface="Times New Roman" panose="02020603050405020304" pitchFamily="18" charset="0"/>
              </a:rPr>
              <a:t>278 passengers </a:t>
            </a:r>
            <a:r>
              <a:rPr lang="en-US" sz="1100" kern="1200" dirty="0">
                <a:latin typeface="Times New Roman" panose="02020603050405020304" pitchFamily="18" charset="0"/>
                <a:cs typeface="Times New Roman" panose="02020603050405020304" pitchFamily="18" charset="0"/>
              </a:rPr>
              <a:t>in seated and standing format and 292 in crush-format. </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Designed for short operating headways between stations of approximately </a:t>
            </a:r>
            <a:r>
              <a:rPr lang="en-US" sz="1200" b="1" kern="1200" dirty="0">
                <a:solidFill>
                  <a:schemeClr val="accent1"/>
                </a:solidFill>
                <a:latin typeface="Times New Roman" panose="02020603050405020304" pitchFamily="18" charset="0"/>
                <a:cs typeface="Times New Roman" panose="02020603050405020304" pitchFamily="18" charset="0"/>
              </a:rPr>
              <a:t>750 meters to 1.5 kilometers </a:t>
            </a:r>
            <a:r>
              <a:rPr lang="en-US" sz="1100" kern="1200" dirty="0">
                <a:latin typeface="Times New Roman" panose="02020603050405020304" pitchFamily="18" charset="0"/>
                <a:cs typeface="Times New Roman" panose="02020603050405020304" pitchFamily="18" charset="0"/>
              </a:rPr>
              <a:t>on average. </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Uses only 19 watts of energy per passenger kilometer.</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Maximum operation speed 120 km/hour.</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Zero impact on day-to-day traffic flow in rapidly urbanizing cities.</a:t>
            </a:r>
          </a:p>
          <a:p>
            <a:pPr marL="57150" lvl="1" indent="-57150" algn="just" defTabSz="488950">
              <a:lnSpc>
                <a:spcPct val="90000"/>
              </a:lnSpc>
              <a:spcBef>
                <a:spcPct val="0"/>
              </a:spcBef>
              <a:spcAft>
                <a:spcPct val="20000"/>
              </a:spcAft>
              <a:buChar char="•"/>
            </a:pPr>
            <a:r>
              <a:rPr lang="en-US" sz="1100" kern="1200" dirty="0">
                <a:latin typeface="Times New Roman" panose="02020603050405020304" pitchFamily="18" charset="0"/>
                <a:cs typeface="Times New Roman" panose="02020603050405020304" pitchFamily="18" charset="0"/>
              </a:rPr>
              <a:t>Provides high station-to-station speeds and is quick &amp; efficient in respect of point-to-point commuter transit times.</a:t>
            </a:r>
          </a:p>
        </p:txBody>
      </p:sp>
      <p:pic>
        <p:nvPicPr>
          <p:cNvPr id="11" name="Picture 10" descr="A green graph with a arrow pointing up&#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173" t="5630" r="3941" b="4863"/>
          <a:stretch>
            <a:fillRect/>
          </a:stretch>
        </p:blipFill>
        <p:spPr>
          <a:xfrm>
            <a:off x="1656271" y="5229397"/>
            <a:ext cx="1104182" cy="1064030"/>
          </a:xfrm>
          <a:prstGeom prst="rect">
            <a:avLst/>
          </a:prstGeom>
        </p:spPr>
      </p:pic>
      <p:sp>
        <p:nvSpPr>
          <p:cNvPr id="13" name="TextBox 12"/>
          <p:cNvSpPr txBox="1"/>
          <p:nvPr/>
        </p:nvSpPr>
        <p:spPr>
          <a:xfrm>
            <a:off x="1491274" y="6392616"/>
            <a:ext cx="1365169" cy="261610"/>
          </a:xfrm>
          <a:prstGeom prst="rect">
            <a:avLst/>
          </a:prstGeom>
          <a:noFill/>
        </p:spPr>
        <p:txBody>
          <a:bodyPr wrap="square">
            <a:spAutoFit/>
          </a:bodyPr>
          <a:lstStyle/>
          <a:p>
            <a:pPr algn="ctr"/>
            <a:r>
              <a:rPr lang="en-US"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Boost the economy</a:t>
            </a:r>
            <a:endParaRPr lang="en-US" sz="1100" dirty="0">
              <a:solidFill>
                <a:schemeClr val="bg1"/>
              </a:solidFill>
            </a:endParaRPr>
          </a:p>
        </p:txBody>
      </p:sp>
      <p:pic>
        <p:nvPicPr>
          <p:cNvPr id="15" name="Picture 14" descr="Blue line art of people and hands holding heart and steering wheel&#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24318" t="10315" r="25744" b="38239"/>
          <a:stretch>
            <a:fillRect/>
          </a:stretch>
        </p:blipFill>
        <p:spPr>
          <a:xfrm>
            <a:off x="4261277" y="5133807"/>
            <a:ext cx="1123701" cy="1157667"/>
          </a:xfrm>
          <a:prstGeom prst="rect">
            <a:avLst/>
          </a:prstGeom>
        </p:spPr>
      </p:pic>
      <p:sp>
        <p:nvSpPr>
          <p:cNvPr id="16" name="TextBox 15"/>
          <p:cNvSpPr txBox="1"/>
          <p:nvPr/>
        </p:nvSpPr>
        <p:spPr>
          <a:xfrm>
            <a:off x="4347716" y="6392616"/>
            <a:ext cx="1037262" cy="261610"/>
          </a:xfrm>
          <a:prstGeom prst="rect">
            <a:avLst/>
          </a:prstGeom>
          <a:noFill/>
        </p:spPr>
        <p:txBody>
          <a:bodyPr wrap="square">
            <a:spAutoFit/>
          </a:bodyPr>
          <a:lstStyle/>
          <a:p>
            <a:pPr algn="ctr"/>
            <a:r>
              <a:rPr lang="en-US"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Improve lives</a:t>
            </a:r>
            <a:endParaRPr lang="en-US" sz="1100" dirty="0">
              <a:solidFill>
                <a:schemeClr val="bg1"/>
              </a:solidFill>
            </a:endParaRPr>
          </a:p>
        </p:txBody>
      </p:sp>
      <p:pic>
        <p:nvPicPr>
          <p:cNvPr id="20" name="Picture 19" descr="A green globe with leaves around it&#10;&#10;Description automatically generated"/>
          <p:cNvPicPr>
            <a:picLocks noChangeAspect="1"/>
          </p:cNvPicPr>
          <p:nvPr/>
        </p:nvPicPr>
        <p:blipFill>
          <a:blip r:embed="rId4" cstate="print">
            <a:clrChange>
              <a:clrFrom>
                <a:srgbClr val="E6E6E6"/>
              </a:clrFrom>
              <a:clrTo>
                <a:srgbClr val="E6E6E6">
                  <a:alpha val="0"/>
                </a:srgbClr>
              </a:clrTo>
            </a:clrChange>
            <a:extLst>
              <a:ext uri="{28A0092B-C50C-407E-A947-70E740481C1C}">
                <a14:useLocalDpi xmlns:a14="http://schemas.microsoft.com/office/drawing/2010/main" val="0"/>
              </a:ext>
            </a:extLst>
          </a:blip>
          <a:stretch>
            <a:fillRect/>
          </a:stretch>
        </p:blipFill>
        <p:spPr>
          <a:xfrm>
            <a:off x="7198834" y="5036350"/>
            <a:ext cx="1412015" cy="1255124"/>
          </a:xfrm>
          <a:prstGeom prst="rect">
            <a:avLst/>
          </a:prstGeom>
        </p:spPr>
      </p:pic>
      <p:sp>
        <p:nvSpPr>
          <p:cNvPr id="21" name="TextBox 20"/>
          <p:cNvSpPr txBox="1"/>
          <p:nvPr/>
        </p:nvSpPr>
        <p:spPr>
          <a:xfrm>
            <a:off x="7198834" y="6392616"/>
            <a:ext cx="1729600" cy="261610"/>
          </a:xfrm>
          <a:prstGeom prst="rect">
            <a:avLst/>
          </a:prstGeom>
          <a:noFill/>
        </p:spPr>
        <p:txBody>
          <a:bodyPr wrap="square">
            <a:spAutoFit/>
          </a:bodyPr>
          <a:lstStyle/>
          <a:p>
            <a:pPr algn="ctr"/>
            <a:r>
              <a:rPr lang="en-US" sz="11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Protect the environment</a:t>
            </a:r>
            <a:endParaRPr lang="en-US" sz="1100" dirty="0">
              <a:solidFill>
                <a:schemeClr val="bg1"/>
              </a:solidFill>
            </a:endParaRPr>
          </a:p>
        </p:txBody>
      </p:sp>
      <p:cxnSp>
        <p:nvCxnSpPr>
          <p:cNvPr id="3" name="Straight Connector 2"/>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5870"/>
            <a:ext cx="9906000" cy="497213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6711" y="1885643"/>
            <a:ext cx="6368966" cy="4503595"/>
          </a:xfrm>
          <a:prstGeom prst="rect">
            <a:avLst/>
          </a:prstGeom>
        </p:spPr>
      </p:pic>
      <p:sp>
        <p:nvSpPr>
          <p:cNvPr id="7" name="TextBox 6"/>
          <p:cNvSpPr txBox="1"/>
          <p:nvPr/>
        </p:nvSpPr>
        <p:spPr>
          <a:xfrm>
            <a:off x="793628" y="1048220"/>
            <a:ext cx="8669549" cy="768415"/>
          </a:xfrm>
          <a:prstGeom prst="rect">
            <a:avLst/>
          </a:prstGeom>
          <a:noFill/>
        </p:spPr>
        <p:txBody>
          <a:bodyPr wrap="square">
            <a:spAutoFit/>
          </a:bodyPr>
          <a:lstStyle/>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project aims to provide </a:t>
            </a:r>
            <a:r>
              <a:rPr lang="en-US" sz="1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detailed geographical and topographical information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for the proposed railway lines connecting key cities in the South-South and South-East regions of Nigeria. The survey will map the right-of-way (R-of-W) for each proposed route, including stations, for land acquisition purposes.</a:t>
            </a:r>
          </a:p>
        </p:txBody>
      </p:sp>
      <p:sp>
        <p:nvSpPr>
          <p:cNvPr id="8" name="TextBox 7"/>
          <p:cNvSpPr txBox="1"/>
          <p:nvPr/>
        </p:nvSpPr>
        <p:spPr>
          <a:xfrm>
            <a:off x="281796" y="465384"/>
            <a:ext cx="9342407" cy="460895"/>
          </a:xfrm>
          <a:prstGeom prst="rect">
            <a:avLst/>
          </a:prstGeom>
          <a:noFill/>
        </p:spPr>
        <p:txBody>
          <a:bodyPr wrap="square">
            <a:spAutoFit/>
          </a:bodyPr>
          <a:lstStyle/>
          <a:p>
            <a:pPr marL="0" marR="0" algn="ctr">
              <a:lnSpc>
                <a:spcPct val="107000"/>
              </a:lnSpc>
              <a:spcBef>
                <a:spcPts val="2400"/>
              </a:spcBef>
              <a:spcAft>
                <a:spcPts val="1200"/>
              </a:spcAft>
            </a:pPr>
            <a:r>
              <a:rPr lang="en-US" sz="2400" b="1" kern="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PROJECT OVERVIEW</a:t>
            </a:r>
          </a:p>
        </p:txBody>
      </p:sp>
      <p:graphicFrame>
        <p:nvGraphicFramePr>
          <p:cNvPr id="53" name="Table 52"/>
          <p:cNvGraphicFramePr>
            <a:graphicFrameLocks noGrp="1"/>
          </p:cNvGraphicFramePr>
          <p:nvPr/>
        </p:nvGraphicFramePr>
        <p:xfrm>
          <a:off x="281796" y="2003388"/>
          <a:ext cx="3093909" cy="4815366"/>
        </p:xfrm>
        <a:graphic>
          <a:graphicData uri="http://schemas.openxmlformats.org/drawingml/2006/table">
            <a:tbl>
              <a:tblPr firstRow="1" firstCol="1" bandRow="1">
                <a:tableStyleId>{2D5ABB26-0587-4C30-8999-92F81FD0307C}</a:tableStyleId>
              </a:tblPr>
              <a:tblGrid>
                <a:gridCol w="773493">
                  <a:extLst>
                    <a:ext uri="{9D8B030D-6E8A-4147-A177-3AD203B41FA5}">
                      <a16:colId xmlns:a16="http://schemas.microsoft.com/office/drawing/2014/main" val="20000"/>
                    </a:ext>
                  </a:extLst>
                </a:gridCol>
                <a:gridCol w="773493">
                  <a:extLst>
                    <a:ext uri="{9D8B030D-6E8A-4147-A177-3AD203B41FA5}">
                      <a16:colId xmlns:a16="http://schemas.microsoft.com/office/drawing/2014/main" val="20001"/>
                    </a:ext>
                  </a:extLst>
                </a:gridCol>
                <a:gridCol w="7734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tblGrid>
              <a:tr h="511468">
                <a:tc>
                  <a:txBody>
                    <a:bodyPr/>
                    <a:lstStyle/>
                    <a:p>
                      <a:pPr marL="0" marR="0" algn="ctr">
                        <a:lnSpc>
                          <a:spcPct val="107000"/>
                        </a:lnSpc>
                        <a:spcBef>
                          <a:spcPts val="0"/>
                        </a:spcBef>
                        <a:spcAft>
                          <a:spcPts val="0"/>
                        </a:spcAft>
                      </a:pPr>
                      <a:r>
                        <a:rPr lang="en-US" sz="1100" kern="0">
                          <a:solidFill>
                            <a:schemeClr val="bg1"/>
                          </a:solidFill>
                          <a:effectLst/>
                          <a:latin typeface="Times New Roman" panose="02020603050405020304" pitchFamily="18" charset="0"/>
                          <a:cs typeface="Times New Roman" panose="02020603050405020304" pitchFamily="18" charset="0"/>
                        </a:rPr>
                        <a:t>Route No.</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kern="0" dirty="0">
                          <a:solidFill>
                            <a:schemeClr val="bg1"/>
                          </a:solidFill>
                          <a:effectLst/>
                          <a:latin typeface="Times New Roman" panose="02020603050405020304" pitchFamily="18" charset="0"/>
                          <a:cs typeface="Times New Roman" panose="02020603050405020304" pitchFamily="18" charset="0"/>
                        </a:rPr>
                        <a:t>Origin City</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kern="0">
                          <a:solidFill>
                            <a:schemeClr val="bg1"/>
                          </a:solidFill>
                          <a:effectLst/>
                          <a:latin typeface="Times New Roman" panose="02020603050405020304" pitchFamily="18" charset="0"/>
                          <a:cs typeface="Times New Roman" panose="02020603050405020304" pitchFamily="18" charset="0"/>
                        </a:rPr>
                        <a:t>Destination City</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kern="0" dirty="0">
                          <a:solidFill>
                            <a:schemeClr val="bg1"/>
                          </a:solidFill>
                          <a:effectLst/>
                          <a:latin typeface="Times New Roman" panose="02020603050405020304" pitchFamily="18" charset="0"/>
                          <a:cs typeface="Times New Roman" panose="02020603050405020304" pitchFamily="18" charset="0"/>
                        </a:rPr>
                        <a:t>Estimated Distance (km)</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8682">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1</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cs typeface="Times New Roman" panose="02020603050405020304" pitchFamily="18" charset="0"/>
                        </a:rPr>
                        <a:t>Abakaliki</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Enugu</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100</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8682">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2</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Enugu</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cs typeface="Times New Roman" panose="02020603050405020304" pitchFamily="18" charset="0"/>
                        </a:rPr>
                        <a:t>Awka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75</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8682">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3</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Awka</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Onitsha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35</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Onitsha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Nnewi</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Nnewi</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Okigwe</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Okigwe</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Owerri</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61</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Owerri</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Umuahia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59.6</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Umuahia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Aba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54</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Aba</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cs typeface="Times New Roman" panose="02020603050405020304" pitchFamily="18" charset="0"/>
                        </a:rPr>
                        <a:t>Uyo</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err="1">
                          <a:solidFill>
                            <a:schemeClr val="bg1"/>
                          </a:solidFill>
                          <a:effectLst/>
                          <a:latin typeface="Times New Roman" panose="02020603050405020304" pitchFamily="18" charset="0"/>
                          <a:cs typeface="Times New Roman" panose="02020603050405020304" pitchFamily="18" charset="0"/>
                        </a:rPr>
                        <a:t>Uyo</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Calabar</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defRPr/>
                      </a:pPr>
                      <a:r>
                        <a:rPr lang="en-US" sz="1100" kern="100" dirty="0">
                          <a:solidFill>
                            <a:schemeClr val="bg1"/>
                          </a:solidFill>
                          <a:effectLst/>
                          <a:latin typeface="Times New Roman" panose="02020603050405020304" pitchFamily="18" charset="0"/>
                          <a:cs typeface="Times New Roman" panose="02020603050405020304" pitchFamily="18" charset="0"/>
                        </a:rPr>
                        <a:t>Calabar</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GB" sz="1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Abakiliki</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187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8846">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defRPr/>
                      </a:pPr>
                      <a:r>
                        <a:rPr lang="en-GB"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defRPr/>
                      </a:pPr>
                      <a:r>
                        <a:rPr lang="en-US" sz="1100" kern="100" dirty="0">
                          <a:solidFill>
                            <a:schemeClr val="bg1"/>
                          </a:solidFill>
                          <a:effectLst/>
                          <a:latin typeface="Times New Roman" panose="02020603050405020304" pitchFamily="18" charset="0"/>
                          <a:cs typeface="Times New Roman" panose="02020603050405020304" pitchFamily="18" charset="0"/>
                        </a:rPr>
                        <a:t>Port Harcourt</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8846">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Port Harcourt</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Yenagoa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140</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Yenagoa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Warri</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155</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a:solidFill>
                            <a:schemeClr val="bg1"/>
                          </a:solidFill>
                          <a:effectLst/>
                          <a:latin typeface="Times New Roman" panose="02020603050405020304" pitchFamily="18" charset="0"/>
                          <a:cs typeface="Times New Roman" panose="02020603050405020304" pitchFamily="18" charset="0"/>
                        </a:rPr>
                        <a:t>Warri</a:t>
                      </a:r>
                      <a:endParaRPr lang="en-US" sz="11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GB"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Benin City</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111.7</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48682">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GB"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Benin City</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Asaba</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800"/>
                        </a:spcAft>
                      </a:pPr>
                      <a:r>
                        <a:rPr lang="en-US" sz="1100" kern="100" dirty="0">
                          <a:solidFill>
                            <a:schemeClr val="bg1"/>
                          </a:solidFill>
                          <a:effectLst/>
                          <a:latin typeface="Times New Roman" panose="02020603050405020304" pitchFamily="18" charset="0"/>
                          <a:cs typeface="Times New Roman" panose="02020603050405020304" pitchFamily="18" charset="0"/>
                        </a:rPr>
                        <a:t>132.7</a:t>
                      </a:r>
                      <a:endParaRPr lang="en-US" sz="11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cxnSp>
        <p:nvCxnSpPr>
          <p:cNvPr id="4" name="Straight Connector 3"/>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12719" y="5174457"/>
            <a:ext cx="421482" cy="184666"/>
          </a:xfrm>
          <a:prstGeom prst="rect">
            <a:avLst/>
          </a:prstGeom>
          <a:noFill/>
        </p:spPr>
        <p:txBody>
          <a:bodyPr wrap="square" rtlCol="0">
            <a:spAutoFit/>
          </a:bodyPr>
          <a:lstStyle/>
          <a:p>
            <a:r>
              <a:rPr lang="en-US" sz="600" b="1" dirty="0">
                <a:solidFill>
                  <a:schemeClr val="accent2">
                    <a:lumMod val="75000"/>
                  </a:schemeClr>
                </a:solidFill>
              </a:rPr>
              <a:t>100km</a:t>
            </a:r>
          </a:p>
        </p:txBody>
      </p:sp>
      <p:sp>
        <p:nvSpPr>
          <p:cNvPr id="10" name="TextBox 9"/>
          <p:cNvSpPr txBox="1"/>
          <p:nvPr/>
        </p:nvSpPr>
        <p:spPr>
          <a:xfrm>
            <a:off x="6117432" y="5105222"/>
            <a:ext cx="421482" cy="184666"/>
          </a:xfrm>
          <a:prstGeom prst="rect">
            <a:avLst/>
          </a:prstGeom>
          <a:noFill/>
        </p:spPr>
        <p:txBody>
          <a:bodyPr wrap="square" rtlCol="0">
            <a:spAutoFit/>
          </a:bodyPr>
          <a:lstStyle/>
          <a:p>
            <a:r>
              <a:rPr lang="en-US" sz="600" b="1" dirty="0">
                <a:solidFill>
                  <a:schemeClr val="accent2">
                    <a:lumMod val="75000"/>
                  </a:schemeClr>
                </a:solidFill>
              </a:rPr>
              <a:t>75km</a:t>
            </a:r>
          </a:p>
        </p:txBody>
      </p:sp>
      <p:sp>
        <p:nvSpPr>
          <p:cNvPr id="11" name="TextBox 10"/>
          <p:cNvSpPr txBox="1"/>
          <p:nvPr/>
        </p:nvSpPr>
        <p:spPr>
          <a:xfrm>
            <a:off x="6006426" y="5232173"/>
            <a:ext cx="421482" cy="184666"/>
          </a:xfrm>
          <a:prstGeom prst="rect">
            <a:avLst/>
          </a:prstGeom>
          <a:noFill/>
        </p:spPr>
        <p:txBody>
          <a:bodyPr wrap="square" rtlCol="0">
            <a:spAutoFit/>
          </a:bodyPr>
          <a:lstStyle/>
          <a:p>
            <a:r>
              <a:rPr lang="en-US" sz="600" b="1" dirty="0">
                <a:solidFill>
                  <a:schemeClr val="accent2">
                    <a:lumMod val="75000"/>
                  </a:schemeClr>
                </a:solidFill>
              </a:rPr>
              <a:t>35km</a:t>
            </a:r>
          </a:p>
        </p:txBody>
      </p:sp>
      <p:sp>
        <p:nvSpPr>
          <p:cNvPr id="12" name="TextBox 11"/>
          <p:cNvSpPr txBox="1"/>
          <p:nvPr/>
        </p:nvSpPr>
        <p:spPr>
          <a:xfrm>
            <a:off x="6040914" y="5358896"/>
            <a:ext cx="421482" cy="184666"/>
          </a:xfrm>
          <a:prstGeom prst="rect">
            <a:avLst/>
          </a:prstGeom>
          <a:noFill/>
        </p:spPr>
        <p:txBody>
          <a:bodyPr wrap="square" rtlCol="0">
            <a:spAutoFit/>
          </a:bodyPr>
          <a:lstStyle/>
          <a:p>
            <a:r>
              <a:rPr lang="en-US" sz="600" b="1" dirty="0">
                <a:solidFill>
                  <a:schemeClr val="accent2">
                    <a:lumMod val="75000"/>
                  </a:schemeClr>
                </a:solidFill>
              </a:rPr>
              <a:t>46km</a:t>
            </a:r>
          </a:p>
        </p:txBody>
      </p:sp>
      <p:sp>
        <p:nvSpPr>
          <p:cNvPr id="13" name="TextBox 12"/>
          <p:cNvSpPr txBox="1"/>
          <p:nvPr/>
        </p:nvSpPr>
        <p:spPr>
          <a:xfrm>
            <a:off x="5929908" y="5453850"/>
            <a:ext cx="421482" cy="184666"/>
          </a:xfrm>
          <a:prstGeom prst="rect">
            <a:avLst/>
          </a:prstGeom>
          <a:noFill/>
        </p:spPr>
        <p:txBody>
          <a:bodyPr wrap="square" rtlCol="0">
            <a:spAutoFit/>
          </a:bodyPr>
          <a:lstStyle/>
          <a:p>
            <a:r>
              <a:rPr lang="en-US" sz="600" b="1" dirty="0">
                <a:solidFill>
                  <a:schemeClr val="accent2">
                    <a:lumMod val="75000"/>
                  </a:schemeClr>
                </a:solidFill>
              </a:rPr>
              <a:t>66km</a:t>
            </a:r>
          </a:p>
        </p:txBody>
      </p:sp>
      <p:sp>
        <p:nvSpPr>
          <p:cNvPr id="14" name="TextBox 13"/>
          <p:cNvSpPr txBox="1"/>
          <p:nvPr/>
        </p:nvSpPr>
        <p:spPr>
          <a:xfrm>
            <a:off x="6151920" y="5546183"/>
            <a:ext cx="421482" cy="184666"/>
          </a:xfrm>
          <a:prstGeom prst="rect">
            <a:avLst/>
          </a:prstGeom>
          <a:noFill/>
        </p:spPr>
        <p:txBody>
          <a:bodyPr wrap="square" rtlCol="0">
            <a:spAutoFit/>
          </a:bodyPr>
          <a:lstStyle/>
          <a:p>
            <a:r>
              <a:rPr lang="en-US" sz="600" b="1" dirty="0">
                <a:solidFill>
                  <a:schemeClr val="accent2">
                    <a:lumMod val="75000"/>
                  </a:schemeClr>
                </a:solidFill>
              </a:rPr>
              <a:t>61km</a:t>
            </a:r>
          </a:p>
        </p:txBody>
      </p:sp>
      <p:sp>
        <p:nvSpPr>
          <p:cNvPr id="15" name="TextBox 14"/>
          <p:cNvSpPr txBox="1"/>
          <p:nvPr/>
        </p:nvSpPr>
        <p:spPr>
          <a:xfrm>
            <a:off x="5929908" y="5638516"/>
            <a:ext cx="421482" cy="184666"/>
          </a:xfrm>
          <a:prstGeom prst="rect">
            <a:avLst/>
          </a:prstGeom>
          <a:noFill/>
        </p:spPr>
        <p:txBody>
          <a:bodyPr wrap="square" rtlCol="0">
            <a:spAutoFit/>
          </a:bodyPr>
          <a:lstStyle/>
          <a:p>
            <a:r>
              <a:rPr lang="en-US" sz="600" b="1" dirty="0">
                <a:solidFill>
                  <a:schemeClr val="accent2">
                    <a:lumMod val="75000"/>
                  </a:schemeClr>
                </a:solidFill>
              </a:rPr>
              <a:t>59.6km</a:t>
            </a:r>
          </a:p>
        </p:txBody>
      </p:sp>
      <p:sp>
        <p:nvSpPr>
          <p:cNvPr id="16" name="TextBox 15"/>
          <p:cNvSpPr txBox="1"/>
          <p:nvPr/>
        </p:nvSpPr>
        <p:spPr>
          <a:xfrm>
            <a:off x="6151920" y="5717447"/>
            <a:ext cx="421482" cy="184666"/>
          </a:xfrm>
          <a:prstGeom prst="rect">
            <a:avLst/>
          </a:prstGeom>
          <a:noFill/>
        </p:spPr>
        <p:txBody>
          <a:bodyPr wrap="square" rtlCol="0">
            <a:spAutoFit/>
          </a:bodyPr>
          <a:lstStyle/>
          <a:p>
            <a:r>
              <a:rPr lang="en-US" sz="600" b="1" dirty="0">
                <a:solidFill>
                  <a:schemeClr val="accent2">
                    <a:lumMod val="75000"/>
                  </a:schemeClr>
                </a:solidFill>
              </a:rPr>
              <a:t>54km</a:t>
            </a:r>
          </a:p>
        </p:txBody>
      </p:sp>
      <p:sp>
        <p:nvSpPr>
          <p:cNvPr id="17" name="TextBox 16"/>
          <p:cNvSpPr txBox="1"/>
          <p:nvPr/>
        </p:nvSpPr>
        <p:spPr>
          <a:xfrm>
            <a:off x="6165811" y="5823182"/>
            <a:ext cx="421482" cy="184666"/>
          </a:xfrm>
          <a:prstGeom prst="rect">
            <a:avLst/>
          </a:prstGeom>
          <a:noFill/>
        </p:spPr>
        <p:txBody>
          <a:bodyPr wrap="square" rtlCol="0">
            <a:spAutoFit/>
          </a:bodyPr>
          <a:lstStyle/>
          <a:p>
            <a:r>
              <a:rPr lang="en-US" sz="600" b="1" dirty="0">
                <a:solidFill>
                  <a:schemeClr val="accent2">
                    <a:lumMod val="75000"/>
                  </a:schemeClr>
                </a:solidFill>
              </a:rPr>
              <a:t>68km</a:t>
            </a:r>
          </a:p>
        </p:txBody>
      </p:sp>
      <p:sp>
        <p:nvSpPr>
          <p:cNvPr id="18" name="TextBox 17"/>
          <p:cNvSpPr txBox="1"/>
          <p:nvPr/>
        </p:nvSpPr>
        <p:spPr>
          <a:xfrm>
            <a:off x="6684408" y="5543562"/>
            <a:ext cx="421482" cy="184666"/>
          </a:xfrm>
          <a:prstGeom prst="rect">
            <a:avLst/>
          </a:prstGeom>
          <a:noFill/>
        </p:spPr>
        <p:txBody>
          <a:bodyPr wrap="square" rtlCol="0">
            <a:spAutoFit/>
          </a:bodyPr>
          <a:lstStyle/>
          <a:p>
            <a:r>
              <a:rPr lang="en-US" sz="600" b="1" dirty="0">
                <a:solidFill>
                  <a:schemeClr val="accent2">
                    <a:lumMod val="75000"/>
                  </a:schemeClr>
                </a:solidFill>
              </a:rPr>
              <a:t>187km</a:t>
            </a:r>
          </a:p>
        </p:txBody>
      </p:sp>
      <p:sp>
        <p:nvSpPr>
          <p:cNvPr id="19" name="TextBox 18"/>
          <p:cNvSpPr txBox="1"/>
          <p:nvPr/>
        </p:nvSpPr>
        <p:spPr>
          <a:xfrm>
            <a:off x="5957846" y="5794035"/>
            <a:ext cx="421482" cy="184666"/>
          </a:xfrm>
          <a:prstGeom prst="rect">
            <a:avLst/>
          </a:prstGeom>
          <a:noFill/>
        </p:spPr>
        <p:txBody>
          <a:bodyPr wrap="square" rtlCol="0">
            <a:spAutoFit/>
          </a:bodyPr>
          <a:lstStyle/>
          <a:p>
            <a:r>
              <a:rPr lang="en-US" sz="600" b="1" dirty="0">
                <a:solidFill>
                  <a:schemeClr val="accent2">
                    <a:lumMod val="75000"/>
                  </a:schemeClr>
                </a:solidFill>
              </a:rPr>
              <a:t>63km</a:t>
            </a:r>
          </a:p>
        </p:txBody>
      </p:sp>
      <p:sp>
        <p:nvSpPr>
          <p:cNvPr id="20" name="TextBox 19"/>
          <p:cNvSpPr txBox="1"/>
          <p:nvPr/>
        </p:nvSpPr>
        <p:spPr>
          <a:xfrm>
            <a:off x="5736233" y="5848074"/>
            <a:ext cx="421482" cy="184666"/>
          </a:xfrm>
          <a:prstGeom prst="rect">
            <a:avLst/>
          </a:prstGeom>
          <a:noFill/>
        </p:spPr>
        <p:txBody>
          <a:bodyPr wrap="square" rtlCol="0">
            <a:spAutoFit/>
          </a:bodyPr>
          <a:lstStyle/>
          <a:p>
            <a:r>
              <a:rPr lang="en-US" sz="600" b="1" dirty="0">
                <a:solidFill>
                  <a:schemeClr val="accent2">
                    <a:lumMod val="75000"/>
                  </a:schemeClr>
                </a:solidFill>
              </a:rPr>
              <a:t>140km</a:t>
            </a:r>
          </a:p>
        </p:txBody>
      </p:sp>
      <p:sp>
        <p:nvSpPr>
          <p:cNvPr id="21" name="TextBox 20"/>
          <p:cNvSpPr txBox="1"/>
          <p:nvPr/>
        </p:nvSpPr>
        <p:spPr>
          <a:xfrm>
            <a:off x="5575200" y="5751609"/>
            <a:ext cx="421482" cy="184666"/>
          </a:xfrm>
          <a:prstGeom prst="rect">
            <a:avLst/>
          </a:prstGeom>
          <a:noFill/>
        </p:spPr>
        <p:txBody>
          <a:bodyPr wrap="square" rtlCol="0">
            <a:spAutoFit/>
          </a:bodyPr>
          <a:lstStyle/>
          <a:p>
            <a:r>
              <a:rPr lang="en-US" sz="600" b="1" dirty="0">
                <a:solidFill>
                  <a:schemeClr val="accent2">
                    <a:lumMod val="75000"/>
                  </a:schemeClr>
                </a:solidFill>
              </a:rPr>
              <a:t>155km</a:t>
            </a:r>
          </a:p>
        </p:txBody>
      </p:sp>
      <p:sp>
        <p:nvSpPr>
          <p:cNvPr id="22" name="TextBox 21"/>
          <p:cNvSpPr txBox="1"/>
          <p:nvPr/>
        </p:nvSpPr>
        <p:spPr>
          <a:xfrm>
            <a:off x="5508426" y="5658444"/>
            <a:ext cx="421482" cy="184666"/>
          </a:xfrm>
          <a:prstGeom prst="rect">
            <a:avLst/>
          </a:prstGeom>
          <a:noFill/>
        </p:spPr>
        <p:txBody>
          <a:bodyPr wrap="square" rtlCol="0">
            <a:spAutoFit/>
          </a:bodyPr>
          <a:lstStyle/>
          <a:p>
            <a:r>
              <a:rPr lang="en-US" sz="600" b="1" dirty="0">
                <a:solidFill>
                  <a:schemeClr val="accent2">
                    <a:lumMod val="75000"/>
                  </a:schemeClr>
                </a:solidFill>
              </a:rPr>
              <a:t>49km</a:t>
            </a:r>
          </a:p>
        </p:txBody>
      </p:sp>
      <p:sp>
        <p:nvSpPr>
          <p:cNvPr id="23" name="TextBox 22"/>
          <p:cNvSpPr txBox="1"/>
          <p:nvPr/>
        </p:nvSpPr>
        <p:spPr>
          <a:xfrm>
            <a:off x="5480488" y="5543562"/>
            <a:ext cx="421482" cy="184666"/>
          </a:xfrm>
          <a:prstGeom prst="rect">
            <a:avLst/>
          </a:prstGeom>
          <a:noFill/>
        </p:spPr>
        <p:txBody>
          <a:bodyPr wrap="square" rtlCol="0">
            <a:spAutoFit/>
          </a:bodyPr>
          <a:lstStyle/>
          <a:p>
            <a:r>
              <a:rPr lang="en-US" sz="600" b="1" dirty="0">
                <a:solidFill>
                  <a:schemeClr val="accent2">
                    <a:lumMod val="75000"/>
                  </a:schemeClr>
                </a:solidFill>
              </a:rPr>
              <a:t>62.7km</a:t>
            </a:r>
          </a:p>
        </p:txBody>
      </p:sp>
      <p:sp>
        <p:nvSpPr>
          <p:cNvPr id="24" name="TextBox 23"/>
          <p:cNvSpPr txBox="1"/>
          <p:nvPr/>
        </p:nvSpPr>
        <p:spPr>
          <a:xfrm>
            <a:off x="5663664" y="5319091"/>
            <a:ext cx="421482" cy="184666"/>
          </a:xfrm>
          <a:prstGeom prst="rect">
            <a:avLst/>
          </a:prstGeom>
          <a:noFill/>
        </p:spPr>
        <p:txBody>
          <a:bodyPr wrap="square" rtlCol="0">
            <a:spAutoFit/>
          </a:bodyPr>
          <a:lstStyle/>
          <a:p>
            <a:r>
              <a:rPr lang="en-US" sz="600" b="1" dirty="0">
                <a:solidFill>
                  <a:schemeClr val="accent2">
                    <a:lumMod val="75000"/>
                  </a:schemeClr>
                </a:solidFill>
              </a:rPr>
              <a:t>70km</a:t>
            </a:r>
          </a:p>
        </p:txBody>
      </p:sp>
      <p:sp>
        <p:nvSpPr>
          <p:cNvPr id="5" name="TextBox 4"/>
          <p:cNvSpPr txBox="1"/>
          <p:nvPr/>
        </p:nvSpPr>
        <p:spPr>
          <a:xfrm>
            <a:off x="5480488" y="5416337"/>
            <a:ext cx="421482" cy="184666"/>
          </a:xfrm>
          <a:prstGeom prst="rect">
            <a:avLst/>
          </a:prstGeom>
          <a:noFill/>
        </p:spPr>
        <p:txBody>
          <a:bodyPr wrap="square" rtlCol="0">
            <a:spAutoFit/>
          </a:bodyPr>
          <a:lstStyle/>
          <a:p>
            <a:r>
              <a:rPr lang="en-US" sz="600" b="1" dirty="0">
                <a:solidFill>
                  <a:schemeClr val="accent2">
                    <a:lumMod val="75000"/>
                  </a:schemeClr>
                </a:solidFill>
              </a:rPr>
              <a:t>62.7km</a:t>
            </a:r>
          </a:p>
        </p:txBody>
      </p:sp>
      <p:sp>
        <p:nvSpPr>
          <p:cNvPr id="25" name="TextBox 24"/>
          <p:cNvSpPr txBox="1"/>
          <p:nvPr/>
        </p:nvSpPr>
        <p:spPr>
          <a:xfrm>
            <a:off x="6440934" y="5826025"/>
            <a:ext cx="421482" cy="184666"/>
          </a:xfrm>
          <a:prstGeom prst="rect">
            <a:avLst/>
          </a:prstGeom>
          <a:noFill/>
        </p:spPr>
        <p:txBody>
          <a:bodyPr wrap="square" rtlCol="0">
            <a:spAutoFit/>
          </a:bodyPr>
          <a:lstStyle/>
          <a:p>
            <a:r>
              <a:rPr lang="en-US" sz="600" b="1" dirty="0">
                <a:solidFill>
                  <a:schemeClr val="accent2">
                    <a:lumMod val="75000"/>
                  </a:schemeClr>
                </a:solidFill>
              </a:rPr>
              <a:t>87.5km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extLst>
              <a:ext uri="{28A0092B-C50C-407E-A947-70E740481C1C}">
                <a14:useLocalDpi xmlns:a14="http://schemas.microsoft.com/office/drawing/2010/main" val="0"/>
              </a:ext>
            </a:extLst>
          </a:blip>
          <a:srcRect l="10581" t="41762" r="28075"/>
          <a:stretch>
            <a:fillRect/>
          </a:stretch>
        </p:blipFill>
        <p:spPr>
          <a:xfrm>
            <a:off x="281796" y="568808"/>
            <a:ext cx="8946992" cy="6005929"/>
          </a:xfrm>
          <a:prstGeom prst="rect">
            <a:avLst/>
          </a:prstGeom>
        </p:spPr>
      </p:pic>
      <p:sp>
        <p:nvSpPr>
          <p:cNvPr id="23" name="TextBox 22"/>
          <p:cNvSpPr txBox="1"/>
          <p:nvPr/>
        </p:nvSpPr>
        <p:spPr>
          <a:xfrm>
            <a:off x="281796" y="465384"/>
            <a:ext cx="9342407" cy="468077"/>
          </a:xfrm>
          <a:prstGeom prst="rect">
            <a:avLst/>
          </a:prstGeom>
          <a:noFill/>
        </p:spPr>
        <p:txBody>
          <a:bodyPr wrap="square">
            <a:spAutoFit/>
          </a:bodyPr>
          <a:lstStyle/>
          <a:p>
            <a:pPr marL="0" marR="0" algn="ctr">
              <a:lnSpc>
                <a:spcPct val="107000"/>
              </a:lnSpc>
              <a:spcBef>
                <a:spcPts val="2400"/>
              </a:spcBef>
              <a:spcAft>
                <a:spcPts val="1200"/>
              </a:spcAft>
            </a:pPr>
            <a:r>
              <a:rPr lang="en-GB" altLang="en-US" sz="2400" b="1" dirty="0">
                <a:latin typeface="Times New Roman" panose="02020603050405020304" pitchFamily="18" charset="0"/>
                <a:cs typeface="Times New Roman" panose="02020603050405020304" pitchFamily="18" charset="0"/>
              </a:rPr>
              <a:t>PROPOSED ROUTES MAP</a:t>
            </a:r>
            <a:endParaRPr lang="en-US" sz="2400" b="1" kern="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4" name="Rectangle 23"/>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282"/>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861" y="351780"/>
            <a:ext cx="6149514" cy="615443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78391" y="465385"/>
            <a:ext cx="6985383" cy="460895"/>
          </a:xfrm>
          <a:prstGeom prst="rect">
            <a:avLst/>
          </a:prstGeom>
          <a:noFill/>
        </p:spPr>
        <p:txBody>
          <a:bodyPr wrap="square">
            <a:spAutoFit/>
          </a:bodyPr>
          <a:lstStyle/>
          <a:p>
            <a:pPr marL="0" marR="0">
              <a:lnSpc>
                <a:spcPct val="107000"/>
              </a:lnSpc>
              <a:spcBef>
                <a:spcPts val="2400"/>
              </a:spcBef>
              <a:spcAft>
                <a:spcPts val="1200"/>
              </a:spcAft>
            </a:pPr>
            <a:r>
              <a:rPr lang="en-US" sz="2400" b="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ECONOMIC BASES AND RESOURCES</a:t>
            </a:r>
          </a:p>
        </p:txBody>
      </p:sp>
      <p:graphicFrame>
        <p:nvGraphicFramePr>
          <p:cNvPr id="4" name="Diagram 3"/>
          <p:cNvGraphicFramePr/>
          <p:nvPr>
            <p:extLst>
              <p:ext uri="{D42A27DB-BD31-4B8C-83A1-F6EECF244321}">
                <p14:modId xmlns:p14="http://schemas.microsoft.com/office/powerpoint/2010/main" val="312033474"/>
              </p:ext>
            </p:extLst>
          </p:nvPr>
        </p:nvGraphicFramePr>
        <p:xfrm>
          <a:off x="778391" y="976965"/>
          <a:ext cx="4546121" cy="5082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red and yellow train on tracks&#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3022" y="2459895"/>
            <a:ext cx="3641585" cy="1323585"/>
          </a:xfrm>
          <a:prstGeom prst="rect">
            <a:avLst/>
          </a:prstGeom>
        </p:spPr>
      </p:pic>
      <p:sp>
        <p:nvSpPr>
          <p:cNvPr id="5" name="Rectangle 4"/>
          <p:cNvSpPr/>
          <p:nvPr/>
        </p:nvSpPr>
        <p:spPr>
          <a:xfrm>
            <a:off x="0" y="6291474"/>
            <a:ext cx="9906000" cy="56652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796" y="465385"/>
            <a:ext cx="9342407" cy="460895"/>
          </a:xfrm>
          <a:prstGeom prst="rect">
            <a:avLst/>
          </a:prstGeom>
          <a:noFill/>
        </p:spPr>
        <p:txBody>
          <a:bodyPr wrap="square">
            <a:spAutoFit/>
          </a:bodyPr>
          <a:lstStyle/>
          <a:p>
            <a:pPr marL="0" marR="0" algn="ctr">
              <a:lnSpc>
                <a:spcPct val="107000"/>
              </a:lnSpc>
              <a:spcBef>
                <a:spcPts val="2400"/>
              </a:spcBef>
              <a:spcAft>
                <a:spcPts val="1200"/>
              </a:spcAft>
            </a:pPr>
            <a:r>
              <a:rPr 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RISK AND VULNERABILITY ASSESSMENTS</a:t>
            </a:r>
          </a:p>
        </p:txBody>
      </p:sp>
      <p:sp>
        <p:nvSpPr>
          <p:cNvPr id="7" name="Rectangle: Rounded Corners 6"/>
          <p:cNvSpPr/>
          <p:nvPr/>
        </p:nvSpPr>
        <p:spPr bwMode="white">
          <a:xfrm>
            <a:off x="984848" y="1996816"/>
            <a:ext cx="2480094" cy="1488056"/>
          </a:xfrm>
          <a:prstGeom prst="roundRect">
            <a:avLst/>
          </a:prstGeom>
          <a:solidFill>
            <a:srgbClr val="FF6600"/>
          </a:solid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schemeClr val="bg1"/>
              </a:solidFill>
              <a:latin typeface="Century Gothic" panose="020B0502020202020204" pitchFamily="34" charset="0"/>
            </a:endParaRPr>
          </a:p>
          <a:p>
            <a:pPr marL="0" lvl="0" indent="0" algn="ctr" defTabSz="444500">
              <a:lnSpc>
                <a:spcPct val="90000"/>
              </a:lnSpc>
              <a:spcBef>
                <a:spcPct val="0"/>
              </a:spcBef>
              <a:spcAft>
                <a:spcPct val="35000"/>
              </a:spcAft>
              <a:buNone/>
            </a:pPr>
            <a:r>
              <a:rPr lang="en-US" sz="1000" b="1" kern="1200" dirty="0">
                <a:solidFill>
                  <a:schemeClr val="bg1"/>
                </a:solidFill>
                <a:latin typeface="Century Gothic" panose="020B0502020202020204" pitchFamily="34" charset="0"/>
              </a:rPr>
              <a:t>Environmental Risks: </a:t>
            </a:r>
            <a:r>
              <a:rPr lang="en-US" sz="1000" kern="1200" dirty="0">
                <a:solidFill>
                  <a:schemeClr val="bg1"/>
                </a:solidFill>
                <a:latin typeface="Century Gothic" panose="020B0502020202020204" pitchFamily="34" charset="0"/>
              </a:rPr>
              <a:t>Erosion, deforestation, habitat disruption, flooding, waste disposal.</a:t>
            </a:r>
          </a:p>
        </p:txBody>
      </p:sp>
      <p:sp>
        <p:nvSpPr>
          <p:cNvPr id="8" name="Rectangle: Rounded Corners 7"/>
          <p:cNvSpPr/>
          <p:nvPr/>
        </p:nvSpPr>
        <p:spPr bwMode="white">
          <a:xfrm>
            <a:off x="3712952" y="1996816"/>
            <a:ext cx="2480094" cy="1488056"/>
          </a:xfrm>
          <a:prstGeom prst="roundRect">
            <a:avLst/>
          </a:prstGeom>
          <a:solidFill>
            <a:srgbClr val="FF6600"/>
          </a:solid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kern="1200" dirty="0">
              <a:solidFill>
                <a:schemeClr val="bg1"/>
              </a:solidFill>
              <a:latin typeface="Century Gothic" panose="020B0502020202020204" pitchFamily="34" charset="0"/>
            </a:endParaRPr>
          </a:p>
        </p:txBody>
      </p:sp>
      <p:sp>
        <p:nvSpPr>
          <p:cNvPr id="9" name="Rectangle: Rounded Corners 8"/>
          <p:cNvSpPr/>
          <p:nvPr/>
        </p:nvSpPr>
        <p:spPr bwMode="white">
          <a:xfrm>
            <a:off x="6441056" y="1996816"/>
            <a:ext cx="2480094" cy="1488056"/>
          </a:xfrm>
          <a:prstGeom prst="roundRect">
            <a:avLst/>
          </a:prstGeom>
          <a:solidFill>
            <a:srgbClr val="FF6600"/>
          </a:solid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50" kern="1200" dirty="0">
              <a:solidFill>
                <a:schemeClr val="bg1"/>
              </a:solidFill>
              <a:latin typeface="Century Gothic" panose="020B0502020202020204" pitchFamily="34" charset="0"/>
            </a:endParaRPr>
          </a:p>
        </p:txBody>
      </p:sp>
      <p:sp>
        <p:nvSpPr>
          <p:cNvPr id="10" name="Rectangle: Rounded Corners 9"/>
          <p:cNvSpPr/>
          <p:nvPr/>
        </p:nvSpPr>
        <p:spPr bwMode="white">
          <a:xfrm>
            <a:off x="2348900" y="3732883"/>
            <a:ext cx="2480094" cy="1488056"/>
          </a:xfrm>
          <a:prstGeom prst="roundRect">
            <a:avLst/>
          </a:prstGeom>
          <a:solidFill>
            <a:srgbClr val="FF6600"/>
          </a:solid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Century Gothic" panose="020B0502020202020204" pitchFamily="34" charset="0"/>
              </a:rPr>
              <a:t>Security Risks:</a:t>
            </a:r>
            <a:r>
              <a:rPr lang="en-US" sz="1000" kern="1200" dirty="0">
                <a:solidFill>
                  <a:schemeClr val="bg1"/>
                </a:solidFill>
                <a:latin typeface="Century Gothic" panose="020B0502020202020204" pitchFamily="34" charset="0"/>
              </a:rPr>
              <a:t> Vandalism, theft, accidents, terrorist attacks.</a:t>
            </a:r>
          </a:p>
        </p:txBody>
      </p:sp>
      <p:sp>
        <p:nvSpPr>
          <p:cNvPr id="11" name="Rectangle: Rounded Corners 10"/>
          <p:cNvSpPr/>
          <p:nvPr/>
        </p:nvSpPr>
        <p:spPr bwMode="white">
          <a:xfrm>
            <a:off x="5077004" y="3732883"/>
            <a:ext cx="2480094" cy="1488056"/>
          </a:xfrm>
          <a:prstGeom prst="roundRect">
            <a:avLst/>
          </a:prstGeom>
          <a:solidFill>
            <a:srgbClr val="FF6600"/>
          </a:solidFill>
          <a:ln>
            <a:no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kern="1200" dirty="0">
              <a:solidFill>
                <a:schemeClr val="bg1"/>
              </a:solidFill>
              <a:latin typeface="Century Gothic" panose="020B0502020202020204" pitchFamily="34" charset="0"/>
            </a:endParaRPr>
          </a:p>
        </p:txBody>
      </p:sp>
      <p:sp>
        <p:nvSpPr>
          <p:cNvPr id="3" name="Rectangle 2"/>
          <p:cNvSpPr/>
          <p:nvPr/>
        </p:nvSpPr>
        <p:spPr>
          <a:xfrm>
            <a:off x="0" y="6291474"/>
            <a:ext cx="9906000" cy="56652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black background with a tree&#10;&#10;Description automatically generated"/>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918208" y="1996816"/>
            <a:ext cx="613373" cy="613373"/>
          </a:xfrm>
          <a:prstGeom prst="rect">
            <a:avLst/>
          </a:prstGeom>
        </p:spPr>
      </p:pic>
      <p:pic>
        <p:nvPicPr>
          <p:cNvPr id="13" name="Picture 12" descr="A black background with a black square&#10;&#10;Description automatically generated with medium confidence"/>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492021" y="2042650"/>
            <a:ext cx="495771" cy="495771"/>
          </a:xfrm>
          <a:prstGeom prst="rect">
            <a:avLst/>
          </a:prstGeom>
        </p:spPr>
      </p:pic>
      <p:pic>
        <p:nvPicPr>
          <p:cNvPr id="14" name="Picture 13" descr="A black background with a black square&#10;&#10;Description automatically generated with medium confidence"/>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399651" y="3827935"/>
            <a:ext cx="378591" cy="378591"/>
          </a:xfrm>
          <a:prstGeom prst="rect">
            <a:avLst/>
          </a:prstGeom>
        </p:spPr>
      </p:pic>
      <p:pic>
        <p:nvPicPr>
          <p:cNvPr id="15" name="Picture 14" descr="A black background with a black square&#10;&#10;Description automatically generated with medium confidence"/>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107223" y="3781434"/>
            <a:ext cx="428723" cy="428723"/>
          </a:xfrm>
          <a:prstGeom prst="rect">
            <a:avLst/>
          </a:prstGeom>
        </p:spPr>
      </p:pic>
      <p:pic>
        <p:nvPicPr>
          <p:cNvPr id="16" name="Picture 15" descr="A black background with a black square&#10;&#10;Description automatically generated with medium confidence"/>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24539" y="2062418"/>
            <a:ext cx="452465" cy="452465"/>
          </a:xfrm>
          <a:prstGeom prst="rect">
            <a:avLst/>
          </a:prstGeom>
        </p:spPr>
      </p:pic>
      <p:sp>
        <p:nvSpPr>
          <p:cNvPr id="17" name="TextBox 16"/>
          <p:cNvSpPr txBox="1"/>
          <p:nvPr/>
        </p:nvSpPr>
        <p:spPr>
          <a:xfrm>
            <a:off x="3839114" y="2588770"/>
            <a:ext cx="2268109" cy="701731"/>
          </a:xfrm>
          <a:prstGeom prst="rect">
            <a:avLst/>
          </a:prstGeom>
          <a:noFill/>
        </p:spPr>
        <p:txBody>
          <a:bodyPr wrap="square">
            <a:spAutoFit/>
          </a:bodyPr>
          <a:lstStyle/>
          <a:p>
            <a:pPr marL="0" lvl="0" indent="0" algn="ctr" defTabSz="444500">
              <a:lnSpc>
                <a:spcPct val="90000"/>
              </a:lnSpc>
              <a:spcBef>
                <a:spcPct val="0"/>
              </a:spcBef>
              <a:spcAft>
                <a:spcPct val="35000"/>
              </a:spcAft>
              <a:buNone/>
            </a:pPr>
            <a:r>
              <a:rPr lang="en-US" sz="1100" b="1" kern="1200" dirty="0">
                <a:solidFill>
                  <a:schemeClr val="bg1"/>
                </a:solidFill>
                <a:latin typeface="Century Gothic" panose="020B0502020202020204" pitchFamily="34" charset="0"/>
              </a:rPr>
              <a:t>Social Risks:</a:t>
            </a:r>
            <a:r>
              <a:rPr lang="en-US" sz="1100" kern="1200" dirty="0">
                <a:solidFill>
                  <a:schemeClr val="bg1"/>
                </a:solidFill>
                <a:latin typeface="Century Gothic" panose="020B0502020202020204" pitchFamily="34" charset="0"/>
              </a:rPr>
              <a:t> Land acquisition conflicts, resettlement challenges, safety concerns, cultural impact.</a:t>
            </a:r>
          </a:p>
        </p:txBody>
      </p:sp>
      <p:sp>
        <p:nvSpPr>
          <p:cNvPr id="19" name="TextBox 18"/>
          <p:cNvSpPr txBox="1"/>
          <p:nvPr/>
        </p:nvSpPr>
        <p:spPr>
          <a:xfrm>
            <a:off x="6535946" y="2582664"/>
            <a:ext cx="2262998" cy="854080"/>
          </a:xfrm>
          <a:prstGeom prst="rect">
            <a:avLst/>
          </a:prstGeom>
          <a:noFill/>
        </p:spPr>
        <p:txBody>
          <a:bodyPr wrap="square">
            <a:spAutoFit/>
          </a:bodyPr>
          <a:lstStyle/>
          <a:p>
            <a:pPr marL="0" lvl="0" indent="0" algn="ctr" defTabSz="444500">
              <a:lnSpc>
                <a:spcPct val="90000"/>
              </a:lnSpc>
              <a:spcBef>
                <a:spcPct val="0"/>
              </a:spcBef>
              <a:spcAft>
                <a:spcPct val="35000"/>
              </a:spcAft>
              <a:buNone/>
            </a:pPr>
            <a:r>
              <a:rPr lang="en-US" sz="1100" b="1" kern="1200" dirty="0">
                <a:solidFill>
                  <a:schemeClr val="bg1"/>
                </a:solidFill>
                <a:latin typeface="Century Gothic" panose="020B0502020202020204" pitchFamily="34" charset="0"/>
              </a:rPr>
              <a:t>Economic Risks: </a:t>
            </a:r>
            <a:r>
              <a:rPr lang="en-US" sz="1100" kern="1200" dirty="0">
                <a:solidFill>
                  <a:schemeClr val="bg1"/>
                </a:solidFill>
                <a:latin typeface="Century Gothic" panose="020B0502020202020204" pitchFamily="34" charset="0"/>
              </a:rPr>
              <a:t>Project cost overruns, funding delays, market changes, competition from other transport modes.</a:t>
            </a:r>
          </a:p>
        </p:txBody>
      </p:sp>
      <p:sp>
        <p:nvSpPr>
          <p:cNvPr id="22" name="TextBox 21"/>
          <p:cNvSpPr txBox="1"/>
          <p:nvPr/>
        </p:nvSpPr>
        <p:spPr>
          <a:xfrm>
            <a:off x="5158595" y="4206700"/>
            <a:ext cx="2333425" cy="1006429"/>
          </a:xfrm>
          <a:prstGeom prst="rect">
            <a:avLst/>
          </a:prstGeom>
          <a:noFill/>
        </p:spPr>
        <p:txBody>
          <a:bodyPr wrap="square">
            <a:spAutoFit/>
          </a:bodyPr>
          <a:lstStyle/>
          <a:p>
            <a:pPr marL="0" lvl="0" indent="0" algn="ctr" defTabSz="444500">
              <a:lnSpc>
                <a:spcPct val="90000"/>
              </a:lnSpc>
              <a:spcBef>
                <a:spcPct val="0"/>
              </a:spcBef>
              <a:spcAft>
                <a:spcPct val="35000"/>
              </a:spcAft>
              <a:buNone/>
            </a:pPr>
            <a:r>
              <a:rPr lang="en-US" sz="1100" b="1" kern="1200" dirty="0">
                <a:solidFill>
                  <a:schemeClr val="bg1"/>
                </a:solidFill>
                <a:latin typeface="Century Gothic" panose="020B0502020202020204" pitchFamily="34" charset="0"/>
              </a:rPr>
              <a:t>Mitigation Strategies:</a:t>
            </a:r>
            <a:r>
              <a:rPr lang="en-US" sz="1100" kern="1200" dirty="0">
                <a:solidFill>
                  <a:schemeClr val="bg1"/>
                </a:solidFill>
                <a:latin typeface="Century Gothic" panose="020B0502020202020204" pitchFamily="34" charset="0"/>
              </a:rPr>
              <a:t> Environmental studies, stakeholder engagement, land acquisition plans, safety measures, security protocols, insurance coverage.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08126"/>
            <a:ext cx="6114211" cy="487701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1796" y="465385"/>
            <a:ext cx="9342407" cy="460895"/>
          </a:xfrm>
          <a:prstGeom prst="rect">
            <a:avLst/>
          </a:prstGeom>
          <a:noFill/>
        </p:spPr>
        <p:txBody>
          <a:bodyPr wrap="square">
            <a:spAutoFit/>
          </a:bodyPr>
          <a:lstStyle/>
          <a:p>
            <a:pPr marL="0" marR="0" algn="ctr">
              <a:lnSpc>
                <a:spcPct val="107000"/>
              </a:lnSpc>
              <a:spcBef>
                <a:spcPts val="2400"/>
              </a:spcBef>
              <a:spcAft>
                <a:spcPts val="1200"/>
              </a:spcAft>
            </a:pPr>
            <a:r>
              <a:rPr 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ECONOMIC, SOCIAL AND ENVIRONMENT BENEFITS</a:t>
            </a:r>
          </a:p>
        </p:txBody>
      </p:sp>
      <p:sp>
        <p:nvSpPr>
          <p:cNvPr id="7" name="TextBox 6"/>
          <p:cNvSpPr txBox="1"/>
          <p:nvPr/>
        </p:nvSpPr>
        <p:spPr>
          <a:xfrm>
            <a:off x="388188" y="1359619"/>
            <a:ext cx="5598544" cy="480965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1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Economic: </a:t>
            </a:r>
          </a:p>
          <a:p>
            <a:pPr marL="342900" marR="0" lvl="0" indent="-342900" algn="just">
              <a:lnSpc>
                <a:spcPct val="150000"/>
              </a:lnSpc>
              <a:spcBef>
                <a:spcPts val="0"/>
              </a:spcBef>
              <a:spcAft>
                <a:spcPts val="0"/>
              </a:spcAft>
              <a:buFont typeface="Courier New" panose="02070309020205020404" pitchFamily="49" charset="0"/>
              <a:buChar char="o"/>
            </a:pPr>
            <a:r>
              <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t>
            </a:r>
            <a:r>
              <a:rPr lang="en-US" sz="1200" dirty="0">
                <a:solidFill>
                  <a:schemeClr val="bg1"/>
                </a:solidFill>
                <a:latin typeface="Times New Roman" panose="02020603050405020304" pitchFamily="18" charset="0"/>
                <a:cs typeface="Times New Roman" panose="02020603050405020304" pitchFamily="18" charset="0"/>
              </a:rPr>
              <a:t>elative to other mass transport modalities.</a:t>
            </a:r>
          </a:p>
          <a:p>
            <a:pPr marL="342900" marR="0" lvl="0" indent="-342900" algn="just">
              <a:lnSpc>
                <a:spcPct val="150000"/>
              </a:lnSpc>
              <a:spcBef>
                <a:spcPts val="0"/>
              </a:spcBef>
              <a:spcAft>
                <a:spcPts val="0"/>
              </a:spcAft>
              <a:buFont typeface="Courier New" panose="02070309020205020404" pitchFamily="49" charset="0"/>
              <a:buChar char="o"/>
            </a:pPr>
            <a:r>
              <a:rPr lang="en-US" sz="1200" dirty="0">
                <a:solidFill>
                  <a:schemeClr val="bg1"/>
                </a:solidFill>
                <a:latin typeface="Times New Roman" panose="02020603050405020304" pitchFamily="18" charset="0"/>
                <a:cs typeface="Times New Roman" panose="02020603050405020304" pitchFamily="18" charset="0"/>
              </a:rPr>
              <a:t>Offers </a:t>
            </a:r>
            <a:r>
              <a:rPr lang="en-US" sz="1200" b="1" dirty="0">
                <a:solidFill>
                  <a:schemeClr val="accent4">
                    <a:lumMod val="60000"/>
                    <a:lumOff val="40000"/>
                  </a:schemeClr>
                </a:solidFill>
                <a:latin typeface="Times New Roman" panose="02020603050405020304" pitchFamily="18" charset="0"/>
                <a:cs typeface="Times New Roman" panose="02020603050405020304" pitchFamily="18" charset="0"/>
              </a:rPr>
              <a:t>low capital costs </a:t>
            </a:r>
            <a:r>
              <a:rPr lang="en-US" sz="1200" dirty="0">
                <a:solidFill>
                  <a:schemeClr val="bg1"/>
                </a:solidFill>
                <a:latin typeface="Times New Roman" panose="02020603050405020304" pitchFamily="18" charset="0"/>
                <a:cs typeface="Times New Roman" panose="02020603050405020304" pitchFamily="18" charset="0"/>
              </a:rPr>
              <a:t>coupled with low operating costs, which translates into low ticket pricing.</a:t>
            </a:r>
          </a:p>
          <a:p>
            <a:pPr marL="342900" marR="0" lvl="0" indent="-342900" algn="just">
              <a:lnSpc>
                <a:spcPct val="150000"/>
              </a:lnSpc>
              <a:spcBef>
                <a:spcPts val="0"/>
              </a:spcBef>
              <a:spcAft>
                <a:spcPts val="0"/>
              </a:spcAft>
              <a:buFont typeface="Courier New" panose="02070309020205020404" pitchFamily="49" charset="0"/>
              <a:buChar char="o"/>
            </a:pPr>
            <a:r>
              <a:rPr lang="en-US" sz="1200" dirty="0">
                <a:solidFill>
                  <a:schemeClr val="bg1"/>
                </a:solidFill>
                <a:latin typeface="Times New Roman" panose="02020603050405020304" pitchFamily="18" charset="0"/>
                <a:cs typeface="Times New Roman" panose="02020603050405020304" pitchFamily="18" charset="0"/>
              </a:rPr>
              <a:t>Ideal for </a:t>
            </a:r>
            <a:r>
              <a:rPr lang="en-US" sz="1400" b="1" dirty="0">
                <a:solidFill>
                  <a:schemeClr val="accent4">
                    <a:lumMod val="60000"/>
                    <a:lumOff val="40000"/>
                  </a:schemeClr>
                </a:solidFill>
                <a:latin typeface="Times New Roman" panose="02020603050405020304" pitchFamily="18" charset="0"/>
                <a:cs typeface="Times New Roman" panose="02020603050405020304" pitchFamily="18" charset="0"/>
              </a:rPr>
              <a:t>poorer communities</a:t>
            </a:r>
            <a:r>
              <a:rPr lang="en-US" sz="1200" dirty="0">
                <a:solidFill>
                  <a:schemeClr val="bg1"/>
                </a:solidFill>
                <a:latin typeface="Times New Roman" panose="02020603050405020304" pitchFamily="18" charset="0"/>
                <a:cs typeface="Times New Roman" panose="02020603050405020304" pitchFamily="18" charset="0"/>
              </a:rPr>
              <a:t>, who need quality, low-cost, reliable public transport.</a:t>
            </a:r>
          </a:p>
          <a:p>
            <a:pPr marL="342900" marR="0" lvl="0" indent="-342900" algn="just">
              <a:lnSpc>
                <a:spcPct val="107000"/>
              </a:lnSpc>
              <a:spcBef>
                <a:spcPts val="0"/>
              </a:spcBef>
              <a:spcAft>
                <a:spcPts val="0"/>
              </a:spcAft>
              <a:buFont typeface="Symbol" panose="05050102010706020507" pitchFamily="18" charset="2"/>
              <a:buChar char=""/>
            </a:pPr>
            <a:endParaRPr lang="en-US" sz="1200" dirty="0">
              <a:solidFill>
                <a:schemeClr val="bg1"/>
              </a:solidFill>
              <a:latin typeface="Times New Roman" panose="02020603050405020304" pitchFamily="18"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Social:</a:t>
            </a:r>
            <a:r>
              <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lnSpc>
                <a:spcPct val="150000"/>
              </a:lnSpc>
              <a:spcBef>
                <a:spcPts val="0"/>
              </a:spcBef>
              <a:spcAft>
                <a:spcPts val="0"/>
              </a:spcAft>
              <a:buFont typeface="Courier New" panose="02070309020205020404" pitchFamily="49" charset="0"/>
              <a:buChar char="o"/>
            </a:pPr>
            <a:r>
              <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Improved access to </a:t>
            </a:r>
            <a:r>
              <a:rPr lang="en-US" sz="1400" b="1"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education, healthcare, and markets, poverty reduction, enhanced quality of life</a:t>
            </a:r>
            <a:r>
              <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Courier New" panose="02070309020205020404" pitchFamily="49" charset="0"/>
              <a:buChar char="o"/>
            </a:pPr>
            <a:r>
              <a:rPr lang="en-US" sz="1200" dirty="0">
                <a:solidFill>
                  <a:schemeClr val="bg1"/>
                </a:solidFill>
                <a:latin typeface="Times New Roman" panose="02020603050405020304" pitchFamily="18" charset="0"/>
                <a:cs typeface="Times New Roman" panose="02020603050405020304" pitchFamily="18" charset="0"/>
              </a:rPr>
              <a:t>High-speed inter-city freight &amp; passenger systems.</a:t>
            </a:r>
          </a:p>
          <a:p>
            <a:pPr marR="0" lvl="0" algn="just">
              <a:lnSpc>
                <a:spcPct val="107000"/>
              </a:lnSpc>
              <a:spcBef>
                <a:spcPts val="0"/>
              </a:spcBef>
              <a:spcAft>
                <a:spcPts val="0"/>
              </a:spcAft>
            </a:pPr>
            <a:endPar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2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Environmental:</a:t>
            </a:r>
            <a:r>
              <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a:spcBef>
                <a:spcPts val="0"/>
              </a:spcBef>
              <a:spcAft>
                <a:spcPts val="800"/>
              </a:spcAft>
              <a:buFont typeface="Courier New" panose="02070309020205020404" pitchFamily="49" charset="0"/>
              <a:buChar char="o"/>
            </a:pPr>
            <a:r>
              <a:rPr lang="en-US" sz="1400" b="1" kern="100" dirty="0">
                <a:solidFill>
                  <a:schemeClr val="accent4">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Z</a:t>
            </a:r>
            <a:r>
              <a:rPr lang="en-US" sz="1400" b="1" dirty="0">
                <a:solidFill>
                  <a:schemeClr val="accent4">
                    <a:lumMod val="60000"/>
                    <a:lumOff val="40000"/>
                  </a:schemeClr>
                </a:solidFill>
                <a:latin typeface="Times New Roman" panose="02020603050405020304" pitchFamily="18" charset="0"/>
                <a:cs typeface="Times New Roman" panose="02020603050405020304" pitchFamily="18" charset="0"/>
              </a:rPr>
              <a:t>ero impact on the environment </a:t>
            </a:r>
            <a:r>
              <a:rPr lang="en-US" sz="1200"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accent4">
                    <a:lumMod val="60000"/>
                    <a:lumOff val="40000"/>
                  </a:schemeClr>
                </a:solidFill>
                <a:latin typeface="Times New Roman" panose="02020603050405020304" pitchFamily="18" charset="0"/>
                <a:cs typeface="Times New Roman" panose="02020603050405020304" pitchFamily="18" charset="0"/>
              </a:rPr>
              <a:t>no noise, no pollution and no congestion</a:t>
            </a:r>
            <a:r>
              <a:rPr lang="en-US" sz="1200" dirty="0">
                <a:solidFill>
                  <a:schemeClr val="bg1"/>
                </a:solidFill>
                <a:latin typeface="Times New Roman" panose="02020603050405020304" pitchFamily="18" charset="0"/>
                <a:cs typeface="Times New Roman" panose="02020603050405020304" pitchFamily="18" charset="0"/>
              </a:rPr>
              <a:t> and is thus an excellent metropolitan citizen and neighbor, especially in congested urban settings.</a:t>
            </a:r>
          </a:p>
          <a:p>
            <a:pPr marL="342900" marR="0" lvl="0" indent="-342900" algn="just">
              <a:spcBef>
                <a:spcPts val="0"/>
              </a:spcBef>
              <a:spcAft>
                <a:spcPts val="800"/>
              </a:spcAft>
              <a:buFont typeface="Courier New" panose="02070309020205020404" pitchFamily="49" charset="0"/>
              <a:buChar char="o"/>
            </a:pPr>
            <a:r>
              <a:rPr lang="en-US" sz="1200" dirty="0">
                <a:solidFill>
                  <a:schemeClr val="bg1"/>
                </a:solidFill>
                <a:latin typeface="Times New Roman" panose="02020603050405020304" pitchFamily="18" charset="0"/>
                <a:cs typeface="Times New Roman" panose="02020603050405020304" pitchFamily="18" charset="0"/>
              </a:rPr>
              <a:t>The very compact installation footprint minimizes the need for land expropriation / compensation as rights-of-way are typically owned / controlled by the contracting governmental authority.</a:t>
            </a:r>
            <a:endParaRPr lang="en-US" sz="1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descr="A diagram of a diagram with icons&#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8188" t="30063" r="8907" b="26666"/>
          <a:stretch>
            <a:fillRect/>
          </a:stretch>
        </p:blipFill>
        <p:spPr>
          <a:xfrm>
            <a:off x="6142007" y="2918723"/>
            <a:ext cx="3279956" cy="1335273"/>
          </a:xfrm>
          <a:prstGeom prst="rect">
            <a:avLst/>
          </a:prstGeom>
        </p:spPr>
      </p:pic>
      <p:cxnSp>
        <p:nvCxnSpPr>
          <p:cNvPr id="2" name="Straight Connector 1"/>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outline of hands holding a group of peopl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566" y="5036748"/>
            <a:ext cx="1554911" cy="1554911"/>
          </a:xfrm>
          <a:prstGeom prst="rect">
            <a:avLst/>
          </a:prstGeom>
        </p:spPr>
      </p:pic>
      <p:sp>
        <p:nvSpPr>
          <p:cNvPr id="6" name="TextBox 5"/>
          <p:cNvSpPr txBox="1"/>
          <p:nvPr/>
        </p:nvSpPr>
        <p:spPr>
          <a:xfrm>
            <a:off x="281796" y="465385"/>
            <a:ext cx="9342407" cy="460895"/>
          </a:xfrm>
          <a:prstGeom prst="rect">
            <a:avLst/>
          </a:prstGeom>
          <a:noFill/>
        </p:spPr>
        <p:txBody>
          <a:bodyPr wrap="square">
            <a:spAutoFit/>
          </a:bodyPr>
          <a:lstStyle/>
          <a:p>
            <a:pPr marL="0" marR="0" algn="ctr">
              <a:lnSpc>
                <a:spcPct val="107000"/>
              </a:lnSpc>
              <a:spcBef>
                <a:spcPts val="2400"/>
              </a:spcBef>
              <a:spcAft>
                <a:spcPts val="1200"/>
              </a:spcAft>
            </a:pPr>
            <a:r>
              <a:rPr 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ENVIRONMENTAL AND SOCIAL IMPACT</a:t>
            </a:r>
          </a:p>
        </p:txBody>
      </p:sp>
      <p:sp>
        <p:nvSpPr>
          <p:cNvPr id="3" name="Freeform: Shape 2"/>
          <p:cNvSpPr/>
          <p:nvPr/>
        </p:nvSpPr>
        <p:spPr bwMode="white">
          <a:xfrm>
            <a:off x="1112806" y="2743242"/>
            <a:ext cx="2682816" cy="673920"/>
          </a:xfrm>
          <a:custGeom>
            <a:avLst/>
            <a:gdLst>
              <a:gd name="connsiteX0" fmla="*/ 0 w 5969480"/>
              <a:gd name="connsiteY0" fmla="*/ 112322 h 673920"/>
              <a:gd name="connsiteX1" fmla="*/ 112322 w 5969480"/>
              <a:gd name="connsiteY1" fmla="*/ 0 h 673920"/>
              <a:gd name="connsiteX2" fmla="*/ 5857158 w 5969480"/>
              <a:gd name="connsiteY2" fmla="*/ 0 h 673920"/>
              <a:gd name="connsiteX3" fmla="*/ 5969480 w 5969480"/>
              <a:gd name="connsiteY3" fmla="*/ 112322 h 673920"/>
              <a:gd name="connsiteX4" fmla="*/ 5969480 w 5969480"/>
              <a:gd name="connsiteY4" fmla="*/ 561598 h 673920"/>
              <a:gd name="connsiteX5" fmla="*/ 5857158 w 5969480"/>
              <a:gd name="connsiteY5" fmla="*/ 673920 h 673920"/>
              <a:gd name="connsiteX6" fmla="*/ 112322 w 5969480"/>
              <a:gd name="connsiteY6" fmla="*/ 673920 h 673920"/>
              <a:gd name="connsiteX7" fmla="*/ 0 w 5969480"/>
              <a:gd name="connsiteY7" fmla="*/ 561598 h 673920"/>
              <a:gd name="connsiteX8" fmla="*/ 0 w 5969480"/>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9480" h="673920">
                <a:moveTo>
                  <a:pt x="0" y="112322"/>
                </a:moveTo>
                <a:cubicBezTo>
                  <a:pt x="0" y="50288"/>
                  <a:pt x="50288" y="0"/>
                  <a:pt x="112322" y="0"/>
                </a:cubicBezTo>
                <a:lnTo>
                  <a:pt x="5857158" y="0"/>
                </a:lnTo>
                <a:cubicBezTo>
                  <a:pt x="5919192" y="0"/>
                  <a:pt x="5969480" y="50288"/>
                  <a:pt x="5969480" y="112322"/>
                </a:cubicBezTo>
                <a:lnTo>
                  <a:pt x="5969480" y="561598"/>
                </a:lnTo>
                <a:cubicBezTo>
                  <a:pt x="5969480" y="623632"/>
                  <a:pt x="5919192" y="673920"/>
                  <a:pt x="5857158" y="673920"/>
                </a:cubicBezTo>
                <a:lnTo>
                  <a:pt x="112322" y="673920"/>
                </a:lnTo>
                <a:cubicBezTo>
                  <a:pt x="50288" y="673920"/>
                  <a:pt x="0" y="623632"/>
                  <a:pt x="0" y="561598"/>
                </a:cubicBezTo>
                <a:lnTo>
                  <a:pt x="0" y="112322"/>
                </a:lnTo>
                <a:close/>
              </a:path>
            </a:pathLst>
          </a:custGeom>
          <a:ln>
            <a:solidFill>
              <a:srgbClr val="333F50"/>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808" tIns="74808" rIns="74808" bIns="74808" numCol="1" spcCol="1270" anchor="ctr" anchorCtr="0">
            <a:noAutofit/>
          </a:bodyPr>
          <a:lstStyle/>
          <a:p>
            <a:pPr marL="0" lvl="0" indent="0" algn="ctr" defTabSz="488950">
              <a:lnSpc>
                <a:spcPct val="90000"/>
              </a:lnSpc>
              <a:spcBef>
                <a:spcPct val="0"/>
              </a:spcBef>
              <a:spcAft>
                <a:spcPct val="35000"/>
              </a:spcAft>
              <a:buNone/>
            </a:pPr>
            <a:r>
              <a:rPr lang="en-US" sz="1600" b="1" kern="1200" dirty="0"/>
              <a:t>Environmental Impacts:</a:t>
            </a:r>
            <a:endParaRPr lang="en-US" sz="1600" kern="1200" dirty="0"/>
          </a:p>
        </p:txBody>
      </p:sp>
      <p:sp>
        <p:nvSpPr>
          <p:cNvPr id="5" name="Freeform: Shape 4"/>
          <p:cNvSpPr/>
          <p:nvPr/>
        </p:nvSpPr>
        <p:spPr bwMode="white">
          <a:xfrm>
            <a:off x="1112806" y="3581062"/>
            <a:ext cx="2682816" cy="1436815"/>
          </a:xfrm>
          <a:custGeom>
            <a:avLst/>
            <a:gdLst>
              <a:gd name="connsiteX0" fmla="*/ 0 w 5969480"/>
              <a:gd name="connsiteY0" fmla="*/ 0 h 2123820"/>
              <a:gd name="connsiteX1" fmla="*/ 5969480 w 5969480"/>
              <a:gd name="connsiteY1" fmla="*/ 0 h 2123820"/>
              <a:gd name="connsiteX2" fmla="*/ 5969480 w 5969480"/>
              <a:gd name="connsiteY2" fmla="*/ 2123820 h 2123820"/>
              <a:gd name="connsiteX3" fmla="*/ 0 w 5969480"/>
              <a:gd name="connsiteY3" fmla="*/ 2123820 h 2123820"/>
              <a:gd name="connsiteX4" fmla="*/ 0 w 5969480"/>
              <a:gd name="connsiteY4" fmla="*/ 0 h 212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480" h="2123820">
                <a:moveTo>
                  <a:pt x="0" y="0"/>
                </a:moveTo>
                <a:lnTo>
                  <a:pt x="5969480" y="0"/>
                </a:lnTo>
                <a:lnTo>
                  <a:pt x="5969480" y="2123820"/>
                </a:lnTo>
                <a:lnTo>
                  <a:pt x="0" y="21238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9531"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Habitat loss and fragmentation</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Deforestation and soil erosion</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Water pollution</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Air pollution</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Noise pollution</a:t>
            </a: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a:p>
            <a:pPr marL="57150" lvl="1" indent="-57150" algn="l" defTabSz="488950">
              <a:lnSpc>
                <a:spcPct val="90000"/>
              </a:lnSpc>
              <a:spcBef>
                <a:spcPct val="0"/>
              </a:spcBef>
              <a:spcAft>
                <a:spcPct val="20000"/>
              </a:spcAft>
              <a:buChar char="•"/>
            </a:pPr>
            <a:endParaRPr lang="en-US" sz="1400" kern="1200" dirty="0">
              <a:latin typeface="Times New Roman" panose="02020603050405020304" pitchFamily="18" charset="0"/>
              <a:cs typeface="Times New Roman" panose="02020603050405020304" pitchFamily="18" charset="0"/>
            </a:endParaRPr>
          </a:p>
        </p:txBody>
      </p:sp>
      <p:sp>
        <p:nvSpPr>
          <p:cNvPr id="9" name="Freeform: Shape 8"/>
          <p:cNvSpPr/>
          <p:nvPr/>
        </p:nvSpPr>
        <p:spPr bwMode="white">
          <a:xfrm>
            <a:off x="5796949" y="2743242"/>
            <a:ext cx="2794960" cy="673920"/>
          </a:xfrm>
          <a:custGeom>
            <a:avLst/>
            <a:gdLst>
              <a:gd name="connsiteX0" fmla="*/ 0 w 5969480"/>
              <a:gd name="connsiteY0" fmla="*/ 112322 h 673920"/>
              <a:gd name="connsiteX1" fmla="*/ 112322 w 5969480"/>
              <a:gd name="connsiteY1" fmla="*/ 0 h 673920"/>
              <a:gd name="connsiteX2" fmla="*/ 5857158 w 5969480"/>
              <a:gd name="connsiteY2" fmla="*/ 0 h 673920"/>
              <a:gd name="connsiteX3" fmla="*/ 5969480 w 5969480"/>
              <a:gd name="connsiteY3" fmla="*/ 112322 h 673920"/>
              <a:gd name="connsiteX4" fmla="*/ 5969480 w 5969480"/>
              <a:gd name="connsiteY4" fmla="*/ 561598 h 673920"/>
              <a:gd name="connsiteX5" fmla="*/ 5857158 w 5969480"/>
              <a:gd name="connsiteY5" fmla="*/ 673920 h 673920"/>
              <a:gd name="connsiteX6" fmla="*/ 112322 w 5969480"/>
              <a:gd name="connsiteY6" fmla="*/ 673920 h 673920"/>
              <a:gd name="connsiteX7" fmla="*/ 0 w 5969480"/>
              <a:gd name="connsiteY7" fmla="*/ 561598 h 673920"/>
              <a:gd name="connsiteX8" fmla="*/ 0 w 5969480"/>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9480" h="673920">
                <a:moveTo>
                  <a:pt x="0" y="112322"/>
                </a:moveTo>
                <a:cubicBezTo>
                  <a:pt x="0" y="50288"/>
                  <a:pt x="50288" y="0"/>
                  <a:pt x="112322" y="0"/>
                </a:cubicBezTo>
                <a:lnTo>
                  <a:pt x="5857158" y="0"/>
                </a:lnTo>
                <a:cubicBezTo>
                  <a:pt x="5919192" y="0"/>
                  <a:pt x="5969480" y="50288"/>
                  <a:pt x="5969480" y="112322"/>
                </a:cubicBezTo>
                <a:lnTo>
                  <a:pt x="5969480" y="561598"/>
                </a:lnTo>
                <a:cubicBezTo>
                  <a:pt x="5969480" y="623632"/>
                  <a:pt x="5919192" y="673920"/>
                  <a:pt x="5857158" y="673920"/>
                </a:cubicBezTo>
                <a:lnTo>
                  <a:pt x="112322" y="673920"/>
                </a:lnTo>
                <a:cubicBezTo>
                  <a:pt x="50288" y="673920"/>
                  <a:pt x="0" y="623632"/>
                  <a:pt x="0" y="561598"/>
                </a:cubicBezTo>
                <a:lnTo>
                  <a:pt x="0" y="112322"/>
                </a:lnTo>
                <a:close/>
              </a:path>
            </a:pathLst>
          </a:custGeom>
          <a:ln>
            <a:solidFill>
              <a:srgbClr val="333F50"/>
            </a:solidFill>
          </a:ln>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4808" tIns="74808" rIns="74808" bIns="74808" numCol="1" spcCol="1270" anchor="ctr" anchorCtr="0">
            <a:noAutofit/>
          </a:bodyPr>
          <a:lstStyle/>
          <a:p>
            <a:pPr marL="0" lvl="0" indent="0" algn="ctr" defTabSz="488950">
              <a:lnSpc>
                <a:spcPct val="90000"/>
              </a:lnSpc>
              <a:spcBef>
                <a:spcPct val="0"/>
              </a:spcBef>
              <a:spcAft>
                <a:spcPct val="35000"/>
              </a:spcAft>
              <a:buNone/>
            </a:pPr>
            <a:r>
              <a:rPr lang="en-US" sz="1600" b="1" kern="1200" dirty="0"/>
              <a:t>Social Impacts:</a:t>
            </a:r>
            <a:endParaRPr lang="en-US" sz="1600" kern="1200" dirty="0"/>
          </a:p>
        </p:txBody>
      </p:sp>
      <p:sp>
        <p:nvSpPr>
          <p:cNvPr id="11" name="Freeform: Shape 10"/>
          <p:cNvSpPr/>
          <p:nvPr/>
        </p:nvSpPr>
        <p:spPr bwMode="white">
          <a:xfrm>
            <a:off x="5796949" y="3581062"/>
            <a:ext cx="2682816" cy="1554910"/>
          </a:xfrm>
          <a:custGeom>
            <a:avLst/>
            <a:gdLst>
              <a:gd name="connsiteX0" fmla="*/ 0 w 5969480"/>
              <a:gd name="connsiteY0" fmla="*/ 0 h 745200"/>
              <a:gd name="connsiteX1" fmla="*/ 5969480 w 5969480"/>
              <a:gd name="connsiteY1" fmla="*/ 0 h 745200"/>
              <a:gd name="connsiteX2" fmla="*/ 5969480 w 5969480"/>
              <a:gd name="connsiteY2" fmla="*/ 745200 h 745200"/>
              <a:gd name="connsiteX3" fmla="*/ 0 w 5969480"/>
              <a:gd name="connsiteY3" fmla="*/ 745200 h 745200"/>
              <a:gd name="connsiteX4" fmla="*/ 0 w 5969480"/>
              <a:gd name="connsiteY4" fmla="*/ 0 h 74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480" h="745200">
                <a:moveTo>
                  <a:pt x="0" y="0"/>
                </a:moveTo>
                <a:lnTo>
                  <a:pt x="5969480" y="0"/>
                </a:lnTo>
                <a:lnTo>
                  <a:pt x="5969480" y="745200"/>
                </a:lnTo>
                <a:lnTo>
                  <a:pt x="0" y="745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9531"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Land acquisition and resettlement</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Cultural impacts</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Safety concerns</a:t>
            </a:r>
          </a:p>
          <a:p>
            <a:pPr marL="57150" lvl="1" indent="-57150" algn="l" defTabSz="488950">
              <a:lnSpc>
                <a:spcPct val="90000"/>
              </a:lnSpc>
              <a:spcBef>
                <a:spcPct val="0"/>
              </a:spcBef>
              <a:spcAft>
                <a:spcPct val="20000"/>
              </a:spcAft>
              <a:buChar char="•"/>
            </a:pPr>
            <a:r>
              <a:rPr lang="en-US" sz="1400" kern="1200" dirty="0">
                <a:latin typeface="Times New Roman" panose="02020603050405020304" pitchFamily="18" charset="0"/>
                <a:cs typeface="Times New Roman" panose="02020603050405020304" pitchFamily="18" charset="0"/>
              </a:rPr>
              <a:t>Economic benefits and livelihood opportunities</a:t>
            </a:r>
          </a:p>
        </p:txBody>
      </p:sp>
      <p:pic>
        <p:nvPicPr>
          <p:cNvPr id="8" name="Picture 7" descr="A graphic of a global warming&#10;&#10;Description automatically generated with medium confidence"/>
          <p:cNvPicPr>
            <a:picLocks noChangeAspect="1"/>
          </p:cNvPicPr>
          <p:nvPr/>
        </p:nvPicPr>
        <p:blipFill rotWithShape="1">
          <a:blip r:embed="rId3" cstate="print">
            <a:extLst>
              <a:ext uri="{28A0092B-C50C-407E-A947-70E740481C1C}">
                <a14:useLocalDpi xmlns:a14="http://schemas.microsoft.com/office/drawing/2010/main" val="0"/>
              </a:ext>
            </a:extLst>
          </a:blip>
          <a:srcRect l="5992" t="19245" r="5600" b="45283"/>
          <a:stretch>
            <a:fillRect/>
          </a:stretch>
        </p:blipFill>
        <p:spPr>
          <a:xfrm>
            <a:off x="873183" y="5253489"/>
            <a:ext cx="2922439" cy="1266373"/>
          </a:xfrm>
          <a:prstGeom prst="rect">
            <a:avLst/>
          </a:prstGeom>
        </p:spPr>
      </p:pic>
      <p:cxnSp>
        <p:nvCxnSpPr>
          <p:cNvPr id="12" name="Straight Connector 11"/>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bwMode="white">
          <a:xfrm>
            <a:off x="1009404" y="1135139"/>
            <a:ext cx="7817220" cy="1216800"/>
          </a:xfrm>
          <a:prstGeom prst="roundRect">
            <a:avLst/>
          </a:prstGeom>
          <a:solidFill>
            <a:srgbClr val="92D050"/>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marR="0" algn="just">
              <a:lnSpc>
                <a:spcPct val="107000"/>
              </a:lnSpc>
              <a:spcBef>
                <a:spcPts val="0"/>
              </a:spcBef>
              <a:spcAft>
                <a:spcPts val="800"/>
              </a:spcAft>
            </a:pPr>
            <a:r>
              <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proposed railway lines in South-South/South-East Nigeria have the potential to be a transformative force for regional development. However, it's crucial to consider the potential environmental and social impacts of such a project to ensure its sustainability and positive impact on local communities.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796" y="4258236"/>
            <a:ext cx="9342408" cy="833715"/>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 INFRASTRUCTURE</a:t>
            </a:r>
          </a:p>
        </p:txBody>
      </p:sp>
      <p:cxnSp>
        <p:nvCxnSpPr>
          <p:cNvPr id="6" name="Straight Connector 5"/>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81038" y="1825625"/>
            <a:ext cx="8543925" cy="2136774"/>
          </a:xfrm>
        </p:spPr>
        <p:txBody>
          <a:bodyPr>
            <a:normAutofit fontScale="97500"/>
          </a:bodyPr>
          <a:lstStyle/>
          <a:p>
            <a:pPr marL="0" indent="0">
              <a:buNone/>
            </a:pPr>
            <a:r>
              <a:rPr lang="en-GB" altLang="en-US" sz="1800" dirty="0">
                <a:latin typeface="Times New Roman" panose="02020603050405020304" pitchFamily="18" charset="0"/>
                <a:cs typeface="Times New Roman" panose="02020603050405020304" pitchFamily="18" charset="0"/>
              </a:rPr>
              <a:t>Objective</a:t>
            </a:r>
          </a:p>
          <a:p>
            <a:pPr marL="0" indent="0" algn="just">
              <a:buNone/>
            </a:pPr>
            <a:r>
              <a:rPr lang="en-GB" altLang="en-US" sz="1800" dirty="0">
                <a:latin typeface="Times New Roman" panose="02020603050405020304" pitchFamily="18" charset="0"/>
                <a:cs typeface="Times New Roman" panose="02020603050405020304" pitchFamily="18" charset="0"/>
              </a:rPr>
              <a:t>The primary objective of constructing a rail line infrastructure linking the South East and South-South States of Nigeria is to:</a:t>
            </a:r>
          </a:p>
          <a:p>
            <a:r>
              <a:rPr lang="en-GB" altLang="en-US" sz="1800" dirty="0">
                <a:latin typeface="Times New Roman" panose="02020603050405020304" pitchFamily="18" charset="0"/>
                <a:cs typeface="Times New Roman" panose="02020603050405020304" pitchFamily="18" charset="0"/>
              </a:rPr>
              <a:t>Enhance regional connectivity, </a:t>
            </a:r>
          </a:p>
          <a:p>
            <a:r>
              <a:rPr lang="en-GB" altLang="en-US" sz="1800" dirty="0">
                <a:latin typeface="Times New Roman" panose="02020603050405020304" pitchFamily="18" charset="0"/>
                <a:cs typeface="Times New Roman" panose="02020603050405020304" pitchFamily="18" charset="0"/>
              </a:rPr>
              <a:t>Foster economic development, </a:t>
            </a:r>
          </a:p>
          <a:p>
            <a:r>
              <a:rPr lang="en-GB" altLang="en-US" sz="1800" dirty="0">
                <a:latin typeface="Times New Roman" panose="02020603050405020304" pitchFamily="18" charset="0"/>
                <a:cs typeface="Times New Roman" panose="02020603050405020304" pitchFamily="18" charset="0"/>
              </a:rPr>
              <a:t>Promote social integration. </a:t>
            </a:r>
          </a:p>
          <a:p>
            <a:pPr marL="0" indent="0">
              <a:buNone/>
            </a:pPr>
            <a:endParaRPr lang="en-GB" altLang="en-US" sz="18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81796" y="4351927"/>
            <a:ext cx="9342408" cy="646331"/>
          </a:xfrm>
          <a:prstGeom prst="rect">
            <a:avLst/>
          </a:prstGeom>
          <a:noFill/>
        </p:spPr>
        <p:txBody>
          <a:bodyPr wrap="square">
            <a:spAutoFit/>
          </a:bodyPr>
          <a:lstStyle/>
          <a:p>
            <a:pPr marL="0" indent="0" algn="just">
              <a:buNone/>
            </a:pPr>
            <a:r>
              <a:rPr lang="en-GB" altLang="en-US" sz="1800" dirty="0">
                <a:solidFill>
                  <a:schemeClr val="bg1"/>
                </a:solidFill>
                <a:latin typeface="Times New Roman" panose="02020603050405020304" pitchFamily="18" charset="0"/>
                <a:cs typeface="Times New Roman" panose="02020603050405020304" pitchFamily="18" charset="0"/>
              </a:rPr>
              <a:t>This ambitious project aims to address various challenges and capitalize on opportunities, with the overarching goal of contributing to the sustainable growth of the regions involved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71607"/>
            <a:ext cx="4080294" cy="548639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1038" y="3206034"/>
            <a:ext cx="3537279" cy="1817540"/>
          </a:xfrm>
        </p:spPr>
        <p:txBody>
          <a:bodyPr>
            <a:normAutofit lnSpcReduction="10000"/>
          </a:bodyPr>
          <a:lstStyle/>
          <a:p>
            <a:r>
              <a:rPr lang="en-GB" altLang="en-US" sz="1800" dirty="0">
                <a:solidFill>
                  <a:schemeClr val="bg1"/>
                </a:solidFill>
                <a:latin typeface="Times New Roman" panose="02020603050405020304" pitchFamily="18" charset="0"/>
                <a:cs typeface="Times New Roman" panose="02020603050405020304" pitchFamily="18" charset="0"/>
              </a:rPr>
              <a:t>Professor Pat </a:t>
            </a:r>
            <a:r>
              <a:rPr lang="en-GB" altLang="en-US" sz="1800" dirty="0" err="1">
                <a:solidFill>
                  <a:schemeClr val="bg1"/>
                </a:solidFill>
                <a:latin typeface="Times New Roman" panose="02020603050405020304" pitchFamily="18" charset="0"/>
                <a:cs typeface="Times New Roman" panose="02020603050405020304" pitchFamily="18" charset="0"/>
              </a:rPr>
              <a:t>Utomi</a:t>
            </a:r>
            <a:endParaRPr lang="en-GB" altLang="en-US" sz="1800" dirty="0">
              <a:solidFill>
                <a:schemeClr val="bg1"/>
              </a:solidFill>
              <a:latin typeface="Times New Roman" panose="02020603050405020304" pitchFamily="18" charset="0"/>
              <a:cs typeface="Times New Roman" panose="02020603050405020304" pitchFamily="18" charset="0"/>
            </a:endParaRPr>
          </a:p>
          <a:p>
            <a:r>
              <a:rPr lang="en-GB" altLang="en-US" sz="1800" dirty="0">
                <a:solidFill>
                  <a:schemeClr val="bg1"/>
                </a:solidFill>
                <a:latin typeface="Times New Roman" panose="02020603050405020304" pitchFamily="18" charset="0"/>
                <a:cs typeface="Times New Roman" panose="02020603050405020304" pitchFamily="18" charset="0"/>
              </a:rPr>
              <a:t>Dr Chinonye </a:t>
            </a:r>
            <a:r>
              <a:rPr lang="en-GB" altLang="en-US" sz="1800" dirty="0" err="1">
                <a:solidFill>
                  <a:schemeClr val="bg1"/>
                </a:solidFill>
                <a:latin typeface="Times New Roman" panose="02020603050405020304" pitchFamily="18" charset="0"/>
                <a:cs typeface="Times New Roman" panose="02020603050405020304" pitchFamily="18" charset="0"/>
              </a:rPr>
              <a:t>Okwuosa</a:t>
            </a:r>
            <a:endParaRPr lang="en-GB" altLang="en-US" sz="1800" dirty="0">
              <a:solidFill>
                <a:schemeClr val="bg1"/>
              </a:solidFill>
              <a:latin typeface="Times New Roman" panose="02020603050405020304" pitchFamily="18" charset="0"/>
              <a:cs typeface="Times New Roman" panose="02020603050405020304" pitchFamily="18" charset="0"/>
            </a:endParaRPr>
          </a:p>
          <a:p>
            <a:r>
              <a:rPr lang="en-GB" altLang="en-US" sz="1800" dirty="0">
                <a:solidFill>
                  <a:schemeClr val="bg1"/>
                </a:solidFill>
                <a:latin typeface="Times New Roman" panose="02020603050405020304" pitchFamily="18" charset="0"/>
                <a:cs typeface="Times New Roman" panose="02020603050405020304" pitchFamily="18" charset="0"/>
              </a:rPr>
              <a:t>Mr Emmanuel </a:t>
            </a:r>
            <a:r>
              <a:rPr lang="en-GB" altLang="en-US" sz="1800" dirty="0" err="1">
                <a:solidFill>
                  <a:schemeClr val="bg1"/>
                </a:solidFill>
                <a:latin typeface="Times New Roman" panose="02020603050405020304" pitchFamily="18" charset="0"/>
                <a:cs typeface="Times New Roman" panose="02020603050405020304" pitchFamily="18" charset="0"/>
              </a:rPr>
              <a:t>Finndoro</a:t>
            </a:r>
            <a:r>
              <a:rPr lang="en-GB" altLang="en-US" sz="1800" dirty="0">
                <a:solidFill>
                  <a:schemeClr val="bg1"/>
                </a:solidFill>
                <a:latin typeface="Times New Roman" panose="02020603050405020304" pitchFamily="18" charset="0"/>
                <a:cs typeface="Times New Roman" panose="02020603050405020304" pitchFamily="18" charset="0"/>
              </a:rPr>
              <a:t> Obasi</a:t>
            </a:r>
          </a:p>
          <a:p>
            <a:r>
              <a:rPr lang="en-GB" altLang="en-US" sz="1800" dirty="0">
                <a:solidFill>
                  <a:schemeClr val="bg1"/>
                </a:solidFill>
                <a:latin typeface="Times New Roman" panose="02020603050405020304" pitchFamily="18" charset="0"/>
                <a:cs typeface="Times New Roman" panose="02020603050405020304" pitchFamily="18" charset="0"/>
              </a:rPr>
              <a:t>Prof Jude </a:t>
            </a:r>
            <a:r>
              <a:rPr lang="en-GB" altLang="en-US" sz="1800" dirty="0" err="1">
                <a:solidFill>
                  <a:schemeClr val="bg1"/>
                </a:solidFill>
                <a:latin typeface="Times New Roman" panose="02020603050405020304" pitchFamily="18" charset="0"/>
                <a:cs typeface="Times New Roman" panose="02020603050405020304" pitchFamily="18" charset="0"/>
              </a:rPr>
              <a:t>Nzeako</a:t>
            </a:r>
            <a:endParaRPr lang="en-GB" altLang="en-US" sz="1800" dirty="0">
              <a:solidFill>
                <a:schemeClr val="bg1"/>
              </a:solidFill>
              <a:latin typeface="Times New Roman" panose="02020603050405020304" pitchFamily="18" charset="0"/>
              <a:cs typeface="Times New Roman" panose="02020603050405020304" pitchFamily="18" charset="0"/>
            </a:endParaRPr>
          </a:p>
          <a:p>
            <a:r>
              <a:rPr lang="en-GB" altLang="en-US" sz="1800" dirty="0">
                <a:solidFill>
                  <a:schemeClr val="bg1"/>
                </a:solidFill>
                <a:latin typeface="Times New Roman" panose="02020603050405020304" pitchFamily="18" charset="0"/>
                <a:cs typeface="Times New Roman" panose="02020603050405020304" pitchFamily="18" charset="0"/>
              </a:rPr>
              <a:t>Dr Donald Duke</a:t>
            </a:r>
          </a:p>
        </p:txBody>
      </p:sp>
      <p:sp>
        <p:nvSpPr>
          <p:cNvPr id="4" name="Title 1"/>
          <p:cNvSpPr txBox="1"/>
          <p:nvPr/>
        </p:nvSpPr>
        <p:spPr>
          <a:xfrm>
            <a:off x="5480574" y="4494369"/>
            <a:ext cx="2800783"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chemeClr val="tx2">
                    <a:lumMod val="75000"/>
                  </a:schemeClr>
                </a:solidFill>
                <a:latin typeface="Times New Roman" panose="02020603050405020304" pitchFamily="18" charset="0"/>
                <a:cs typeface="Times New Roman" panose="02020603050405020304" pitchFamily="18" charset="0"/>
              </a:rPr>
              <a:t>PROJECT TEAM</a:t>
            </a:r>
          </a:p>
        </p:txBody>
      </p:sp>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0422" b="11038"/>
          <a:stretch>
            <a:fillRect/>
          </a:stretch>
        </p:blipFill>
        <p:spPr>
          <a:xfrm>
            <a:off x="5480574" y="2329131"/>
            <a:ext cx="2800783" cy="21997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55340" y="1353671"/>
            <a:ext cx="4150660" cy="4150658"/>
          </a:xfrm>
          <a:prstGeom prst="rect">
            <a:avLst/>
          </a:prstGeom>
        </p:spPr>
      </p:pic>
      <p:sp>
        <p:nvSpPr>
          <p:cNvPr id="3" name="Content Placeholder 2"/>
          <p:cNvSpPr>
            <a:spLocks noGrp="1"/>
          </p:cNvSpPr>
          <p:nvPr>
            <p:ph idx="1"/>
          </p:nvPr>
        </p:nvSpPr>
        <p:spPr>
          <a:xfrm>
            <a:off x="681037" y="1533921"/>
            <a:ext cx="8543925" cy="3103515"/>
          </a:xfrm>
        </p:spPr>
        <p:txBody>
          <a:bodyPr>
            <a:normAutofit/>
          </a:bodyPr>
          <a:lstStyle/>
          <a:p>
            <a:pPr marL="0" indent="0">
              <a:buNone/>
            </a:pPr>
            <a:r>
              <a:rPr lang="en-GB" altLang="en-US" sz="1800" dirty="0">
                <a:latin typeface="Times New Roman" panose="02020603050405020304" pitchFamily="18" charset="0"/>
                <a:cs typeface="Times New Roman" panose="02020603050405020304" pitchFamily="18" charset="0"/>
              </a:rPr>
              <a:t>Specific Objectives</a:t>
            </a:r>
          </a:p>
          <a:p>
            <a:pPr marL="0" indent="0" algn="just">
              <a:buNone/>
            </a:pPr>
            <a:r>
              <a:rPr lang="en-GB" altLang="en-US" sz="1800" b="1" dirty="0">
                <a:latin typeface="Times New Roman" panose="02020603050405020304" pitchFamily="18" charset="0"/>
                <a:cs typeface="Times New Roman" panose="02020603050405020304" pitchFamily="18" charset="0"/>
              </a:rPr>
              <a:t>Improved Transportation Efficiency: </a:t>
            </a:r>
            <a:r>
              <a:rPr lang="en-GB" altLang="en-US" sz="1800" dirty="0">
                <a:latin typeface="Times New Roman" panose="02020603050405020304" pitchFamily="18" charset="0"/>
                <a:cs typeface="Times New Roman" panose="02020603050405020304" pitchFamily="18" charset="0"/>
              </a:rPr>
              <a:t>Develop a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modern and efficient</a:t>
            </a:r>
            <a:r>
              <a:rPr lang="en-GB" altLang="en-US" sz="1800" dirty="0">
                <a:latin typeface="Times New Roman" panose="02020603050405020304" pitchFamily="18" charset="0"/>
                <a:cs typeface="Times New Roman" panose="02020603050405020304" pitchFamily="18" charset="0"/>
              </a:rPr>
              <a:t> rail network to facilitate the seamless movement of goods and passengers between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the South East and South-South States</a:t>
            </a:r>
            <a:r>
              <a:rPr lang="en-GB" altLang="en-US" sz="1800" dirty="0">
                <a:latin typeface="Times New Roman" panose="02020603050405020304" pitchFamily="18" charset="0"/>
                <a:cs typeface="Times New Roman" panose="02020603050405020304" pitchFamily="18" charset="0"/>
              </a:rPr>
              <a:t>. This will alleviate congestion on existing road networks,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reduce transportation costs</a:t>
            </a:r>
            <a:r>
              <a:rPr lang="en-GB" altLang="en-US" sz="1800" dirty="0">
                <a:latin typeface="Times New Roman" panose="02020603050405020304" pitchFamily="18" charset="0"/>
                <a:cs typeface="Times New Roman" panose="02020603050405020304" pitchFamily="18" charset="0"/>
              </a:rPr>
              <a:t>, and enhance overall logistical efficiency.</a:t>
            </a:r>
          </a:p>
          <a:p>
            <a:pPr marL="0" indent="0" algn="just">
              <a:buNone/>
            </a:pPr>
            <a:r>
              <a:rPr lang="en-GB" altLang="en-US" sz="1800" b="1" dirty="0">
                <a:latin typeface="Times New Roman" panose="02020603050405020304" pitchFamily="18" charset="0"/>
                <a:cs typeface="Times New Roman" panose="02020603050405020304" pitchFamily="18" charset="0"/>
              </a:rPr>
              <a:t>Economic Development: </a:t>
            </a:r>
            <a:r>
              <a:rPr lang="en-GB" altLang="en-US" sz="1800" dirty="0">
                <a:latin typeface="Times New Roman" panose="02020603050405020304" pitchFamily="18" charset="0"/>
                <a:cs typeface="Times New Roman" panose="02020603050405020304" pitchFamily="18" charset="0"/>
              </a:rPr>
              <a:t>Foster economic growth by creating new opportunities for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trade, commerce, and investment</a:t>
            </a:r>
            <a:r>
              <a:rPr lang="en-GB" altLang="en-US" sz="1800" dirty="0">
                <a:latin typeface="Times New Roman" panose="02020603050405020304" pitchFamily="18" charset="0"/>
                <a:cs typeface="Times New Roman" panose="02020603050405020304" pitchFamily="18" charset="0"/>
              </a:rPr>
              <a:t>. The rail infrastructure will provide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a reliable and cost-effective</a:t>
            </a:r>
            <a:r>
              <a:rPr lang="en-GB" altLang="en-US" sz="1800" dirty="0">
                <a:latin typeface="Times New Roman" panose="02020603050405020304" pitchFamily="18" charset="0"/>
                <a:cs typeface="Times New Roman" panose="02020603050405020304" pitchFamily="18" charset="0"/>
              </a:rPr>
              <a:t> means of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rPr>
              <a:t>transporting goods, stimulating business activities, and attracting both local and foreign investments to the regions</a:t>
            </a:r>
            <a:r>
              <a:rPr lang="en-GB" altLang="en-US" sz="1800" dirty="0">
                <a:latin typeface="Times New Roman" panose="02020603050405020304" pitchFamily="18" charset="0"/>
                <a:cs typeface="Times New Roman" panose="02020603050405020304" pitchFamily="18" charset="0"/>
              </a:rPr>
              <a:t>.</a:t>
            </a:r>
          </a:p>
          <a:p>
            <a:pPr marL="0" indent="0" algn="just">
              <a:buNone/>
            </a:pPr>
            <a:endParaRPr lang="en-GB" altLang="en-US" sz="1800" dirty="0">
              <a:latin typeface="Times New Roman" panose="02020603050405020304" pitchFamily="18" charset="0"/>
              <a:cs typeface="Times New Roman" panose="02020603050405020304" pitchFamily="18" charset="0"/>
            </a:endParaRPr>
          </a:p>
          <a:p>
            <a:pPr marL="0" indent="0">
              <a:buNone/>
            </a:pPr>
            <a:endParaRPr lang="en-GB" altLang="en-US" sz="1800" dirty="0">
              <a:latin typeface="Times New Roman" panose="02020603050405020304" pitchFamily="18" charset="0"/>
              <a:cs typeface="Times New Roman" panose="02020603050405020304" pitchFamily="18" charset="0"/>
            </a:endParaRP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INFRASTRUCTURE CONT’D</a:t>
            </a:r>
          </a:p>
        </p:txBody>
      </p:sp>
      <p:cxnSp>
        <p:nvCxnSpPr>
          <p:cNvPr id="5" name="Straight Connector 4"/>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6291474"/>
            <a:ext cx="9906000" cy="56652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tretch>
            <a:fillRect/>
          </a:stretch>
        </p:blipFill>
        <p:spPr>
          <a:xfrm>
            <a:off x="1757461" y="4483377"/>
            <a:ext cx="1541551" cy="1541551"/>
          </a:xfrm>
          <a:prstGeom prst="rect">
            <a:avLst/>
          </a:prstGeom>
        </p:spPr>
      </p:pic>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artisticPhotocopy detail="2"/>
                    </a14:imgEffect>
                  </a14:imgLayer>
                </a14:imgProps>
              </a:ext>
              <a:ext uri="{28A0092B-C50C-407E-A947-70E740481C1C}">
                <a14:useLocalDpi xmlns:a14="http://schemas.microsoft.com/office/drawing/2010/main" val="0"/>
              </a:ext>
            </a:extLst>
          </a:blip>
          <a:stretch>
            <a:fillRect/>
          </a:stretch>
        </p:blipFill>
        <p:spPr>
          <a:xfrm>
            <a:off x="6606990" y="4637436"/>
            <a:ext cx="1174375" cy="11743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55340" y="1353671"/>
            <a:ext cx="4150660" cy="4150658"/>
          </a:xfrm>
          <a:prstGeom prst="rect">
            <a:avLst/>
          </a:prstGeom>
        </p:spPr>
      </p:pic>
      <p:sp>
        <p:nvSpPr>
          <p:cNvPr id="3" name="Content Placeholder 2"/>
          <p:cNvSpPr>
            <a:spLocks noGrp="1"/>
          </p:cNvSpPr>
          <p:nvPr>
            <p:ph idx="1"/>
          </p:nvPr>
        </p:nvSpPr>
        <p:spPr>
          <a:xfrm>
            <a:off x="681037" y="1566696"/>
            <a:ext cx="8543925" cy="3042209"/>
          </a:xfrm>
        </p:spPr>
        <p:txBody>
          <a:bodyPr>
            <a:normAutofit/>
          </a:bodyPr>
          <a:lstStyle/>
          <a:p>
            <a:pPr marL="0" indent="0">
              <a:buNone/>
            </a:pPr>
            <a:r>
              <a:rPr lang="en-GB" altLang="en-US" sz="1800" dirty="0">
                <a:latin typeface="Times New Roman" panose="02020603050405020304" pitchFamily="18" charset="0"/>
                <a:cs typeface="Times New Roman" panose="02020603050405020304" pitchFamily="18" charset="0"/>
              </a:rPr>
              <a:t>Specific Objectives</a:t>
            </a:r>
          </a:p>
          <a:p>
            <a:pPr marL="0" indent="0" algn="just">
              <a:buNone/>
            </a:pPr>
            <a:r>
              <a:rPr lang="en-GB" altLang="en-US" sz="1800" b="1" dirty="0">
                <a:latin typeface="Times New Roman" panose="02020603050405020304" pitchFamily="18" charset="0"/>
                <a:cs typeface="Times New Roman" panose="02020603050405020304" pitchFamily="18" charset="0"/>
                <a:sym typeface="+mn-ea"/>
              </a:rPr>
              <a:t>Job Creation: </a:t>
            </a:r>
            <a:r>
              <a:rPr lang="en-GB" altLang="en-US" sz="1800" dirty="0">
                <a:latin typeface="Times New Roman" panose="02020603050405020304" pitchFamily="18" charset="0"/>
                <a:cs typeface="Times New Roman" panose="02020603050405020304" pitchFamily="18" charset="0"/>
                <a:sym typeface="+mn-ea"/>
              </a:rPr>
              <a:t>Generate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employment opportunities </a:t>
            </a:r>
            <a:r>
              <a:rPr lang="en-GB" altLang="en-US" sz="1800" dirty="0">
                <a:latin typeface="Times New Roman" panose="02020603050405020304" pitchFamily="18" charset="0"/>
                <a:cs typeface="Times New Roman" panose="02020603050405020304" pitchFamily="18" charset="0"/>
                <a:sym typeface="+mn-ea"/>
              </a:rPr>
              <a:t>through the various stages of the rail line's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construction, maintenance, and operation</a:t>
            </a:r>
            <a:r>
              <a:rPr lang="en-GB" altLang="en-US" sz="1800" dirty="0">
                <a:latin typeface="Times New Roman" panose="02020603050405020304" pitchFamily="18" charset="0"/>
                <a:cs typeface="Times New Roman" panose="02020603050405020304" pitchFamily="18" charset="0"/>
                <a:sym typeface="+mn-ea"/>
              </a:rPr>
              <a:t>. Additionally, the improved connectivity is expected to spur economic activities, leading to the creation of jobs in industries related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to transportation, trade, and services</a:t>
            </a:r>
            <a:r>
              <a:rPr lang="en-GB" altLang="en-US" sz="1800" dirty="0">
                <a:latin typeface="Times New Roman" panose="02020603050405020304" pitchFamily="18" charset="0"/>
                <a:cs typeface="Times New Roman" panose="02020603050405020304" pitchFamily="18" charset="0"/>
                <a:sym typeface="+mn-ea"/>
              </a:rPr>
              <a:t>.</a:t>
            </a:r>
            <a:endParaRPr lang="en-GB" altLang="en-US" sz="1800" dirty="0">
              <a:latin typeface="Times New Roman" panose="02020603050405020304" pitchFamily="18" charset="0"/>
              <a:cs typeface="Times New Roman" panose="02020603050405020304" pitchFamily="18" charset="0"/>
            </a:endParaRPr>
          </a:p>
          <a:p>
            <a:pPr marL="0" indent="0" algn="just">
              <a:buNone/>
            </a:pPr>
            <a:r>
              <a:rPr lang="en-GB" altLang="en-US" sz="1800" b="1" dirty="0">
                <a:latin typeface="Times New Roman" panose="02020603050405020304" pitchFamily="18" charset="0"/>
                <a:cs typeface="Times New Roman" panose="02020603050405020304" pitchFamily="18" charset="0"/>
                <a:sym typeface="+mn-ea"/>
              </a:rPr>
              <a:t>Enhanced Regional Integration: </a:t>
            </a:r>
            <a:r>
              <a:rPr lang="en-GB" altLang="en-US" sz="1800" dirty="0">
                <a:latin typeface="Times New Roman" panose="02020603050405020304" pitchFamily="18" charset="0"/>
                <a:cs typeface="Times New Roman" panose="02020603050405020304" pitchFamily="18" charset="0"/>
                <a:sym typeface="+mn-ea"/>
              </a:rPr>
              <a:t>Strengthen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social ties and cultural exchange</a:t>
            </a:r>
            <a:r>
              <a:rPr lang="en-GB" altLang="en-US" sz="1800" dirty="0">
                <a:latin typeface="Times New Roman" panose="02020603050405020304" pitchFamily="18" charset="0"/>
                <a:cs typeface="Times New Roman" panose="02020603050405020304" pitchFamily="18" charset="0"/>
                <a:sym typeface="+mn-ea"/>
              </a:rPr>
              <a:t> between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the South East and South-South States</a:t>
            </a:r>
            <a:r>
              <a:rPr lang="en-GB" altLang="en-US" sz="1800" dirty="0">
                <a:latin typeface="Times New Roman" panose="02020603050405020304" pitchFamily="18" charset="0"/>
                <a:cs typeface="Times New Roman" panose="02020603050405020304" pitchFamily="18" charset="0"/>
                <a:sym typeface="+mn-ea"/>
              </a:rPr>
              <a:t>, promoting a sense of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unity and collaboration</a:t>
            </a:r>
            <a:r>
              <a:rPr lang="en-GB" altLang="en-US" sz="1800" dirty="0">
                <a:latin typeface="Times New Roman" panose="02020603050405020304" pitchFamily="18" charset="0"/>
                <a:cs typeface="Times New Roman" panose="02020603050405020304" pitchFamily="18" charset="0"/>
                <a:sym typeface="+mn-ea"/>
              </a:rPr>
              <a:t>. The rail line will serve as a catalyst for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regional integration</a:t>
            </a:r>
            <a:r>
              <a:rPr lang="en-GB" altLang="en-US" sz="1800" dirty="0">
                <a:latin typeface="Times New Roman" panose="02020603050405020304" pitchFamily="18" charset="0"/>
                <a:cs typeface="Times New Roman" panose="02020603050405020304" pitchFamily="18" charset="0"/>
                <a:sym typeface="+mn-ea"/>
              </a:rPr>
              <a:t>,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fostering mutual understanding and encouraging </a:t>
            </a:r>
            <a:r>
              <a:rPr lang="en-GB" altLang="en-US" sz="1800" dirty="0">
                <a:latin typeface="Times New Roman" panose="02020603050405020304" pitchFamily="18" charset="0"/>
                <a:cs typeface="Times New Roman" panose="02020603050405020304" pitchFamily="18" charset="0"/>
                <a:sym typeface="+mn-ea"/>
              </a:rPr>
              <a:t>shared development goals.</a:t>
            </a:r>
            <a:endParaRPr lang="en-GB" altLang="en-US" sz="1800" dirty="0">
              <a:latin typeface="Times New Roman" panose="02020603050405020304" pitchFamily="18" charset="0"/>
              <a:cs typeface="Times New Roman" panose="02020603050405020304" pitchFamily="18" charset="0"/>
            </a:endParaRP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INFRASTRUCTURE CONT’D</a:t>
            </a:r>
          </a:p>
        </p:txBody>
      </p:sp>
      <p:cxnSp>
        <p:nvCxnSpPr>
          <p:cNvPr id="5" name="Straight Connector 4"/>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291474"/>
            <a:ext cx="9906000" cy="5665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tretch>
            <a:fillRect/>
          </a:stretch>
        </p:blipFill>
        <p:spPr>
          <a:xfrm>
            <a:off x="1485492" y="4677741"/>
            <a:ext cx="1338390" cy="133839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artisticPhotocopy detail="2"/>
                    </a14:imgEffect>
                  </a14:imgLayer>
                </a14:imgProps>
              </a:ext>
              <a:ext uri="{28A0092B-C50C-407E-A947-70E740481C1C}">
                <a14:useLocalDpi xmlns:a14="http://schemas.microsoft.com/office/drawing/2010/main" val="0"/>
              </a:ext>
            </a:extLst>
          </a:blip>
          <a:stretch>
            <a:fillRect/>
          </a:stretch>
        </p:blipFill>
        <p:spPr>
          <a:xfrm>
            <a:off x="5620530" y="4602566"/>
            <a:ext cx="1551236" cy="15512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55340" y="1353671"/>
            <a:ext cx="4150660" cy="4150658"/>
          </a:xfrm>
          <a:prstGeom prst="rect">
            <a:avLst/>
          </a:prstGeom>
        </p:spPr>
      </p:pic>
      <p:sp>
        <p:nvSpPr>
          <p:cNvPr id="3" name="Content Placeholder 2"/>
          <p:cNvSpPr>
            <a:spLocks noGrp="1"/>
          </p:cNvSpPr>
          <p:nvPr>
            <p:ph idx="1"/>
          </p:nvPr>
        </p:nvSpPr>
        <p:spPr>
          <a:xfrm>
            <a:off x="681038" y="1946649"/>
            <a:ext cx="8543925" cy="1482351"/>
          </a:xfrm>
        </p:spPr>
        <p:txBody>
          <a:bodyPr>
            <a:normAutofit/>
          </a:bodyPr>
          <a:lstStyle/>
          <a:p>
            <a:pPr marL="0" indent="0">
              <a:buNone/>
            </a:pPr>
            <a:r>
              <a:rPr lang="en-GB" altLang="en-US" sz="1800" b="1" dirty="0">
                <a:latin typeface="Times New Roman" panose="02020603050405020304" pitchFamily="18" charset="0"/>
                <a:cs typeface="Times New Roman" panose="02020603050405020304" pitchFamily="18" charset="0"/>
              </a:rPr>
              <a:t>Specific Objective:</a:t>
            </a:r>
          </a:p>
          <a:p>
            <a:pPr marL="0" indent="0" algn="just">
              <a:buNone/>
            </a:pPr>
            <a:r>
              <a:rPr lang="en-GB" altLang="en-US" sz="1800" b="1" dirty="0">
                <a:latin typeface="Times New Roman" panose="02020603050405020304" pitchFamily="18" charset="0"/>
                <a:cs typeface="Times New Roman" panose="02020603050405020304" pitchFamily="18" charset="0"/>
                <a:sym typeface="+mn-ea"/>
              </a:rPr>
              <a:t>Environmental Sustainability: </a:t>
            </a:r>
            <a:r>
              <a:rPr lang="en-GB" altLang="en-US" sz="1800" dirty="0">
                <a:latin typeface="Times New Roman" panose="02020603050405020304" pitchFamily="18" charset="0"/>
                <a:cs typeface="Times New Roman" panose="02020603050405020304" pitchFamily="18" charset="0"/>
                <a:sym typeface="+mn-ea"/>
              </a:rPr>
              <a:t>Encourage the use of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environmentally friendly </a:t>
            </a:r>
            <a:r>
              <a:rPr lang="en-GB" altLang="en-US" sz="1800" dirty="0">
                <a:latin typeface="Times New Roman" panose="02020603050405020304" pitchFamily="18" charset="0"/>
                <a:cs typeface="Times New Roman" panose="02020603050405020304" pitchFamily="18" charset="0"/>
                <a:sym typeface="+mn-ea"/>
              </a:rPr>
              <a:t>transportation by shifting a significant portion of freight and passenger traffic from road to rail. This transition aims to </a:t>
            </a:r>
            <a:r>
              <a:rPr lang="en-GB" altLang="en-US" sz="1800" b="1" dirty="0">
                <a:solidFill>
                  <a:schemeClr val="accent2">
                    <a:lumMod val="75000"/>
                  </a:schemeClr>
                </a:solidFill>
                <a:latin typeface="Times New Roman" panose="02020603050405020304" pitchFamily="18" charset="0"/>
                <a:cs typeface="Times New Roman" panose="02020603050405020304" pitchFamily="18" charset="0"/>
                <a:sym typeface="+mn-ea"/>
              </a:rPr>
              <a:t>reduce carbon emissions, minimize environmental impact, and contribute to a more sustainable mode of transportation</a:t>
            </a:r>
            <a:r>
              <a:rPr lang="en-GB" altLang="en-US" sz="1800" dirty="0">
                <a:latin typeface="Times New Roman" panose="02020603050405020304" pitchFamily="18" charset="0"/>
                <a:cs typeface="Times New Roman" panose="02020603050405020304" pitchFamily="18" charset="0"/>
                <a:sym typeface="+mn-ea"/>
              </a:rPr>
              <a:t>.</a:t>
            </a:r>
            <a:endParaRPr lang="en-GB" altLang="en-US" sz="1800" dirty="0">
              <a:latin typeface="Times New Roman" panose="02020603050405020304" pitchFamily="18" charset="0"/>
              <a:cs typeface="Times New Roman" panose="02020603050405020304" pitchFamily="18" charset="0"/>
            </a:endParaRPr>
          </a:p>
        </p:txBody>
      </p:sp>
      <p:sp>
        <p:nvSpPr>
          <p:cNvPr id="4" name="Title 1"/>
          <p:cNvSpPr txBox="1"/>
          <p:nvPr/>
        </p:nvSpPr>
        <p:spPr>
          <a:xfrm>
            <a:off x="281796" y="365128"/>
            <a:ext cx="9342408" cy="566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2400" b="1" dirty="0">
                <a:solidFill>
                  <a:srgbClr val="333F50"/>
                </a:solidFill>
                <a:latin typeface="Times New Roman" panose="02020603050405020304" pitchFamily="18" charset="0"/>
                <a:cs typeface="Times New Roman" panose="02020603050405020304" pitchFamily="18" charset="0"/>
              </a:rPr>
              <a:t>INFRASTRUCTURE CONT’D</a:t>
            </a:r>
          </a:p>
        </p:txBody>
      </p:sp>
      <p:cxnSp>
        <p:nvCxnSpPr>
          <p:cNvPr id="5" name="Straight Connector 4"/>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291474"/>
            <a:ext cx="9906000" cy="5665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40620">
            <a:off x="-196635" y="3540931"/>
            <a:ext cx="2627367" cy="26273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background with a black square&#10;&#10;Description automatically generated with medium confidence"/>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102829" y="1186437"/>
            <a:ext cx="4627767" cy="4627767"/>
          </a:xfrm>
          <a:prstGeom prst="rect">
            <a:avLst/>
          </a:prstGeom>
        </p:spPr>
      </p:pic>
      <p:sp>
        <p:nvSpPr>
          <p:cNvPr id="2" name="Title 1"/>
          <p:cNvSpPr>
            <a:spLocks noGrp="1"/>
          </p:cNvSpPr>
          <p:nvPr>
            <p:ph type="title"/>
          </p:nvPr>
        </p:nvSpPr>
        <p:spPr>
          <a:xfrm>
            <a:off x="281796" y="365127"/>
            <a:ext cx="9342408" cy="626911"/>
          </a:xfrm>
        </p:spPr>
        <p:txBody>
          <a:bodyPr>
            <a:normAutofit/>
          </a:bodyPr>
          <a:lstStyle/>
          <a:p>
            <a:pPr algn="ctr"/>
            <a:r>
              <a:rPr lang="en-GB" altLang="en-US" sz="2400" b="1"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586148" y="2381611"/>
            <a:ext cx="5616246" cy="2237417"/>
          </a:xfrm>
        </p:spPr>
        <p:txBody>
          <a:bodyPr>
            <a:normAutofit/>
          </a:bodyPr>
          <a:lstStyle/>
          <a:p>
            <a:pPr algn="just"/>
            <a:r>
              <a:rPr lang="en-GB" altLang="en-US" sz="1800" b="1" dirty="0">
                <a:latin typeface="Times New Roman" panose="02020603050405020304" pitchFamily="18" charset="0"/>
                <a:cs typeface="Times New Roman" panose="02020603050405020304" pitchFamily="18" charset="0"/>
              </a:rPr>
              <a:t>Phase I </a:t>
            </a:r>
            <a:r>
              <a:rPr lang="en-GB" altLang="en-US" sz="1800" dirty="0">
                <a:latin typeface="Times New Roman" panose="02020603050405020304" pitchFamily="18" charset="0"/>
                <a:cs typeface="Times New Roman" panose="02020603050405020304" pitchFamily="18" charset="0"/>
              </a:rPr>
              <a:t>- Establishment of Rail Authority</a:t>
            </a:r>
          </a:p>
          <a:p>
            <a:pPr algn="just"/>
            <a:r>
              <a:rPr lang="en-GB" altLang="en-US" sz="1800" b="1" dirty="0">
                <a:latin typeface="Times New Roman" panose="02020603050405020304" pitchFamily="18" charset="0"/>
                <a:cs typeface="Times New Roman" panose="02020603050405020304" pitchFamily="18" charset="0"/>
              </a:rPr>
              <a:t>Phase II </a:t>
            </a:r>
            <a:r>
              <a:rPr lang="en-GB" altLang="en-US" sz="1800" dirty="0">
                <a:latin typeface="Times New Roman" panose="02020603050405020304" pitchFamily="18" charset="0"/>
                <a:cs typeface="Times New Roman" panose="02020603050405020304" pitchFamily="18" charset="0"/>
              </a:rPr>
              <a:t>-Rail Infrastructure Development</a:t>
            </a:r>
          </a:p>
          <a:p>
            <a:pPr algn="just"/>
            <a:r>
              <a:rPr lang="en-GB" altLang="en-US" sz="1800" b="1" dirty="0">
                <a:latin typeface="Times New Roman" panose="02020603050405020304" pitchFamily="18" charset="0"/>
                <a:cs typeface="Times New Roman" panose="02020603050405020304" pitchFamily="18" charset="0"/>
              </a:rPr>
              <a:t>Phase III</a:t>
            </a:r>
            <a:r>
              <a:rPr lang="en-GB" altLang="en-US" sz="1800" dirty="0">
                <a:latin typeface="Times New Roman" panose="02020603050405020304" pitchFamily="18" charset="0"/>
                <a:cs typeface="Times New Roman" panose="02020603050405020304" pitchFamily="18" charset="0"/>
              </a:rPr>
              <a:t> -Build and Manage Rail Operations</a:t>
            </a:r>
          </a:p>
          <a:p>
            <a:r>
              <a:rPr lang="en-GB" altLang="en-US" sz="1800" b="1" dirty="0">
                <a:latin typeface="Times New Roman" panose="02020603050405020304" pitchFamily="18" charset="0"/>
                <a:cs typeface="Times New Roman" panose="02020603050405020304" pitchFamily="18" charset="0"/>
              </a:rPr>
              <a:t>Phase IV </a:t>
            </a:r>
            <a:r>
              <a:rPr lang="en-GB" altLang="en-US" sz="1800" dirty="0">
                <a:latin typeface="Times New Roman" panose="02020603050405020304" pitchFamily="18" charset="0"/>
                <a:cs typeface="Times New Roman" panose="02020603050405020304" pitchFamily="18" charset="0"/>
              </a:rPr>
              <a:t>-Launch Rail Services</a:t>
            </a:r>
          </a:p>
          <a:p>
            <a:pPr algn="just"/>
            <a:r>
              <a:rPr lang="en-GB" altLang="en-US" sz="1800" b="1" dirty="0">
                <a:latin typeface="Times New Roman" panose="02020603050405020304" pitchFamily="18" charset="0"/>
                <a:cs typeface="Times New Roman" panose="02020603050405020304" pitchFamily="18" charset="0"/>
              </a:rPr>
              <a:t>Phase V  </a:t>
            </a:r>
            <a:r>
              <a:rPr lang="en-GB" altLang="en-US" sz="1800" dirty="0">
                <a:latin typeface="Times New Roman" panose="02020603050405020304" pitchFamily="18" charset="0"/>
                <a:cs typeface="Times New Roman" panose="02020603050405020304" pitchFamily="18" charset="0"/>
              </a:rPr>
              <a:t>-Rail Relationship Management</a:t>
            </a:r>
          </a:p>
          <a:p>
            <a:pPr algn="just"/>
            <a:r>
              <a:rPr lang="en-GB" altLang="en-US" sz="1800" b="1" dirty="0">
                <a:latin typeface="Times New Roman" panose="02020603050405020304" pitchFamily="18" charset="0"/>
                <a:cs typeface="Times New Roman" panose="02020603050405020304" pitchFamily="18" charset="0"/>
              </a:rPr>
              <a:t>Phase VI </a:t>
            </a:r>
            <a:r>
              <a:rPr lang="en-GB" altLang="en-US" sz="1800" dirty="0">
                <a:latin typeface="Times New Roman" panose="02020603050405020304" pitchFamily="18" charset="0"/>
                <a:cs typeface="Times New Roman" panose="02020603050405020304" pitchFamily="18" charset="0"/>
              </a:rPr>
              <a:t>-Capacity Building, Knowledge sharing etc</a:t>
            </a:r>
          </a:p>
        </p:txBody>
      </p:sp>
      <p:cxnSp>
        <p:nvCxnSpPr>
          <p:cNvPr id="4" name="Straight Connector 3"/>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6291474"/>
            <a:ext cx="9906000" cy="56652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796" y="465385"/>
            <a:ext cx="9342407" cy="460895"/>
          </a:xfrm>
          <a:prstGeom prst="rect">
            <a:avLst/>
          </a:prstGeom>
          <a:noFill/>
        </p:spPr>
        <p:txBody>
          <a:bodyPr wrap="square">
            <a:spAutoFit/>
          </a:bodyPr>
          <a:lstStyle/>
          <a:p>
            <a:pPr marL="0" marR="0" algn="ctr">
              <a:lnSpc>
                <a:spcPct val="107000"/>
              </a:lnSpc>
              <a:spcBef>
                <a:spcPts val="2400"/>
              </a:spcBef>
              <a:spcAft>
                <a:spcPts val="1200"/>
              </a:spcAft>
            </a:pPr>
            <a:r>
              <a:rPr lang="en-US" sz="2400" b="1" kern="100" dirty="0">
                <a:solidFill>
                  <a:srgbClr val="333F50"/>
                </a:solidFill>
                <a:effectLst/>
                <a:latin typeface="Times New Roman" panose="02020603050405020304" pitchFamily="18" charset="0"/>
                <a:ea typeface="Times New Roman" panose="02020603050405020304" pitchFamily="18" charset="0"/>
                <a:cs typeface="Times New Roman" panose="02020603050405020304" pitchFamily="18" charset="0"/>
              </a:rPr>
              <a:t>JUSTIFICATION FOR PROJECT</a:t>
            </a:r>
          </a:p>
        </p:txBody>
      </p:sp>
      <p:sp>
        <p:nvSpPr>
          <p:cNvPr id="7" name="TextBox 6"/>
          <p:cNvSpPr txBox="1"/>
          <p:nvPr/>
        </p:nvSpPr>
        <p:spPr>
          <a:xfrm>
            <a:off x="750499" y="2476651"/>
            <a:ext cx="8540150" cy="214693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 proposed railway network holds </a:t>
            </a:r>
            <a:r>
              <a:rPr lang="en-US"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significant potential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for socio-economic development in South-South/South-East Nigeria.</a:t>
            </a:r>
          </a:p>
          <a:p>
            <a:pPr marL="342900" marR="0" lvl="0" indent="-342900" algn="just">
              <a:lnSpc>
                <a:spcPct val="107000"/>
              </a:lnSpc>
              <a:spcBef>
                <a:spcPts val="0"/>
              </a:spcBef>
              <a:spcAft>
                <a:spcPts val="0"/>
              </a:spcAft>
              <a:buFont typeface="Symbol" panose="05050102010706020507" pitchFamily="18" charset="2"/>
              <a:buChar char=""/>
            </a:pPr>
            <a:r>
              <a:rPr lang="en-US" b="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Sustainable development </a:t>
            </a:r>
            <a:r>
              <a:rPr lang="en-US" kern="100" dirty="0">
                <a:latin typeface="Times New Roman" panose="02020603050405020304" pitchFamily="18" charset="0"/>
                <a:ea typeface="Calibri" panose="020F0502020204030204" pitchFamily="34" charset="0"/>
                <a:cs typeface="Times New Roman" panose="02020603050405020304" pitchFamily="18" charset="0"/>
              </a:rPr>
              <a:t>possible because of </a:t>
            </a:r>
            <a:r>
              <a:rPr lang="en-US" dirty="0">
                <a:latin typeface="Times New Roman" panose="02020603050405020304" pitchFamily="18" charset="0"/>
                <a:cs typeface="Times New Roman" panose="02020603050405020304" pitchFamily="18" charset="0"/>
              </a:rPr>
              <a:t>fully net zero carbon neutral and no fossil fuels used.</a:t>
            </a:r>
          </a:p>
          <a:p>
            <a:pPr marL="342900" marR="0" lvl="0" indent="-342900" algn="just">
              <a:lnSpc>
                <a:spcPct val="107000"/>
              </a:lnSpc>
              <a:spcBef>
                <a:spcPts val="0"/>
              </a:spcBef>
              <a:spcAft>
                <a:spcPts val="0"/>
              </a:spcAft>
              <a:buFont typeface="Symbol" panose="05050102010706020507" pitchFamily="18" charset="2"/>
              <a:buChar char=""/>
            </a:pPr>
            <a:r>
              <a:rPr lang="en-US" b="1" dirty="0">
                <a:solidFill>
                  <a:schemeClr val="accent2"/>
                </a:solidFill>
                <a:latin typeface="Times New Roman" panose="02020603050405020304" pitchFamily="18" charset="0"/>
                <a:cs typeface="Times New Roman" panose="02020603050405020304" pitchFamily="18" charset="0"/>
              </a:rPr>
              <a:t>Zero impact </a:t>
            </a:r>
            <a:r>
              <a:rPr lang="en-US" dirty="0">
                <a:latin typeface="Times New Roman" panose="02020603050405020304" pitchFamily="18" charset="0"/>
                <a:cs typeface="Times New Roman" panose="02020603050405020304" pitchFamily="18" charset="0"/>
              </a:rPr>
              <a:t>on day-to-day traffic flow in rapidly urbanizing cities.</a:t>
            </a:r>
          </a:p>
          <a:p>
            <a:pPr marL="342900" marR="0" lvl="0" indent="-342900" algn="just">
              <a:lnSpc>
                <a:spcPct val="107000"/>
              </a:lnSpc>
              <a:spcBef>
                <a:spcPts val="0"/>
              </a:spcBef>
              <a:spcAft>
                <a:spcPts val="0"/>
              </a:spcAft>
              <a:buFont typeface="Symbol" panose="05050102010706020507" pitchFamily="18" charset="2"/>
              <a:buChar char=""/>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More passenger can </a:t>
            </a:r>
            <a:r>
              <a:rPr lang="en-US" kern="100" dirty="0">
                <a:latin typeface="Times New Roman" panose="02020603050405020304" pitchFamily="18" charset="0"/>
                <a:ea typeface="Calibri" panose="020F0502020204030204" pitchFamily="34" charset="0"/>
                <a:cs typeface="Times New Roman" panose="02020603050405020304" pitchFamily="18" charset="0"/>
              </a:rPr>
              <a:t>use it for their </a:t>
            </a:r>
            <a:r>
              <a:rPr lang="en-US" b="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daily transportation.</a:t>
            </a:r>
          </a:p>
          <a:p>
            <a:pPr marL="342900" marR="0" lvl="0" indent="-342900" algn="just">
              <a:lnSpc>
                <a:spcPct val="107000"/>
              </a:lnSpc>
              <a:spcBef>
                <a:spcPts val="0"/>
              </a:spcBef>
              <a:spcAft>
                <a:spcPts val="0"/>
              </a:spcAft>
              <a:buFont typeface="Symbol" panose="05050102010706020507" pitchFamily="18" charset="2"/>
              <a:buChar char=""/>
            </a:pPr>
            <a:r>
              <a:rPr lang="en-US" dirty="0">
                <a:latin typeface="Times New Roman" panose="02020603050405020304" pitchFamily="18" charset="0"/>
                <a:cs typeface="Times New Roman" panose="02020603050405020304" pitchFamily="18" charset="0"/>
              </a:rPr>
              <a:t>More </a:t>
            </a:r>
            <a:r>
              <a:rPr lang="en-US" b="1" dirty="0">
                <a:solidFill>
                  <a:schemeClr val="accent2"/>
                </a:solidFill>
                <a:latin typeface="Times New Roman" panose="02020603050405020304" pitchFamily="18" charset="0"/>
                <a:cs typeface="Times New Roman" panose="02020603050405020304" pitchFamily="18" charset="0"/>
              </a:rPr>
              <a:t>time efficient.</a:t>
            </a:r>
            <a:endParaRPr lang="en-US"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 name="Straight Connector 1"/>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walking on a building&#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5185" y="4693794"/>
            <a:ext cx="3413704" cy="18448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852" y="1164771"/>
            <a:ext cx="2884715" cy="805543"/>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p:cNvSpPr txBox="1"/>
          <p:nvPr/>
        </p:nvSpPr>
        <p:spPr>
          <a:xfrm rot="10800000" flipH="1" flipV="1">
            <a:off x="548624" y="513417"/>
            <a:ext cx="8808752" cy="3353435"/>
          </a:xfrm>
          <a:prstGeom prst="rect">
            <a:avLst/>
          </a:prstGeom>
          <a:noFill/>
        </p:spPr>
        <p:txBody>
          <a:bodyPr wrap="square" rtlCol="0">
            <a:spAutoFit/>
          </a:bodyPr>
          <a:lstStyle/>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Project Development Process for the South East and South-South Regional Rail Network in Nigeria: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1.Prelim Feasibility Study:</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Market Analysis:</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Demand for regional rail services, considering population density, urbanization trends, and economic activities in each state.</a:t>
            </a:r>
          </a:p>
          <a:p>
            <a:pPr>
              <a:lnSpc>
                <a:spcPct val="107000"/>
              </a:lnSpc>
              <a:spcAft>
                <a:spcPts val="800"/>
              </a:spcAft>
            </a:pPr>
            <a:r>
              <a:rPr kumimoji="0" lang="en-GB"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South East South </a:t>
            </a:r>
            <a:r>
              <a:rPr kumimoji="0" lang="en-GB" altLang="en-US" sz="18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South</a:t>
            </a:r>
            <a:r>
              <a:rPr kumimoji="0" lang="en-GB"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Population Density 2024</a:t>
            </a: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5" name="Table 4"/>
          <p:cNvGraphicFramePr>
            <a:graphicFrameLocks noGrp="1"/>
          </p:cNvGraphicFramePr>
          <p:nvPr/>
        </p:nvGraphicFramePr>
        <p:xfrm>
          <a:off x="548624" y="3153749"/>
          <a:ext cx="7921326" cy="3011239"/>
        </p:xfrm>
        <a:graphic>
          <a:graphicData uri="http://schemas.openxmlformats.org/drawingml/2006/table">
            <a:tbl>
              <a:tblPr firstRow="1" firstCol="1" bandRow="1">
                <a:tableStyleId>{5940675A-B579-460E-94D1-54222C63F5DA}</a:tableStyleId>
              </a:tblPr>
              <a:tblGrid>
                <a:gridCol w="3960663">
                  <a:extLst>
                    <a:ext uri="{9D8B030D-6E8A-4147-A177-3AD203B41FA5}">
                      <a16:colId xmlns:a16="http://schemas.microsoft.com/office/drawing/2014/main" val="20000"/>
                    </a:ext>
                  </a:extLst>
                </a:gridCol>
                <a:gridCol w="3960663">
                  <a:extLst>
                    <a:ext uri="{9D8B030D-6E8A-4147-A177-3AD203B41FA5}">
                      <a16:colId xmlns:a16="http://schemas.microsoft.com/office/drawing/2014/main" val="20001"/>
                    </a:ext>
                  </a:extLst>
                </a:gridCol>
              </a:tblGrid>
              <a:tr h="238355">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Abia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863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38355">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Anambra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1263.9</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8355">
                <a:tc>
                  <a:txBody>
                    <a:bodyPr/>
                    <a:lstStyle/>
                    <a:p>
                      <a:pPr marL="0" marR="0">
                        <a:lnSpc>
                          <a:spcPct val="107000"/>
                        </a:lnSpc>
                        <a:spcBef>
                          <a:spcPts val="0"/>
                        </a:spcBef>
                        <a:spcAft>
                          <a:spcPts val="0"/>
                        </a:spcAft>
                      </a:pPr>
                      <a:r>
                        <a:rPr lang="en-GB" sz="1800" dirty="0" err="1">
                          <a:effectLst/>
                          <a:latin typeface="Times New Roman" panose="02020603050405020304" pitchFamily="18" charset="0"/>
                          <a:cs typeface="Times New Roman" panose="02020603050405020304" pitchFamily="18" charset="0"/>
                        </a:rPr>
                        <a:t>Akwa</a:t>
                      </a:r>
                      <a:r>
                        <a:rPr lang="en-GB" sz="1800" dirty="0">
                          <a:effectLst/>
                          <a:latin typeface="Times New Roman" panose="02020603050405020304" pitchFamily="18" charset="0"/>
                          <a:cs typeface="Times New Roman" panose="02020603050405020304" pitchFamily="18" charset="0"/>
                        </a:rPr>
                        <a:t> Ibom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721.1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38355">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Bayelsa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270.2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38355">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Cross River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209.6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38355">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Delta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331.8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38355">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Ebonyi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499.8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38355">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Edo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244.2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38355">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Enugu</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615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38355">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Imo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1063.2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0">
                <a:tc>
                  <a:txBody>
                    <a:bodyPr/>
                    <a:lstStyle/>
                    <a:p>
                      <a:pPr marL="0" marR="0">
                        <a:lnSpc>
                          <a:spcPct val="107000"/>
                        </a:lnSpc>
                        <a:spcBef>
                          <a:spcPts val="0"/>
                        </a:spcBef>
                        <a:spcAft>
                          <a:spcPts val="0"/>
                        </a:spcAft>
                      </a:pPr>
                      <a:r>
                        <a:rPr lang="en-GB" sz="1800">
                          <a:effectLst/>
                          <a:latin typeface="Times New Roman" panose="02020603050405020304" pitchFamily="18" charset="0"/>
                          <a:cs typeface="Times New Roman" panose="02020603050405020304" pitchFamily="18" charset="0"/>
                        </a:rPr>
                        <a:t>Rivers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latin typeface="Times New Roman" panose="02020603050405020304" pitchFamily="18" charset="0"/>
                          <a:cs typeface="Times New Roman" panose="02020603050405020304" pitchFamily="18" charset="0"/>
                        </a:rPr>
                        <a:t>773.3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B4843158-FE50-74C1-9AD8-6F3F78FF26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877965" y="4786604"/>
            <a:ext cx="2071396" cy="207139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552" y="181494"/>
            <a:ext cx="8543925" cy="1325563"/>
          </a:xfrm>
        </p:spPr>
        <p:txBody>
          <a:bodyPr>
            <a:normAutofit fontScale="90000"/>
          </a:bodyPr>
          <a:lstStyle/>
          <a:p>
            <a:pPr marL="0" marR="0" algn="ctr">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GB" sz="2200" b="1" dirty="0">
                <a:effectLst/>
                <a:latin typeface="Times New Roman" panose="02020603050405020304" pitchFamily="18" charset="0"/>
                <a:ea typeface="Calibri" panose="020F0502020204030204" pitchFamily="34" charset="0"/>
                <a:cs typeface="Times New Roman" panose="02020603050405020304" pitchFamily="18" charset="0"/>
              </a:rPr>
              <a:t>URBANISATION TRENDS 2012 TO 2022</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Rectangle 2"/>
          <p:cNvSpPr/>
          <p:nvPr/>
        </p:nvSpPr>
        <p:spPr>
          <a:xfrm>
            <a:off x="1172908" y="1142399"/>
            <a:ext cx="7184210" cy="308528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nvPr>
        </p:nvGraphicFramePr>
        <p:xfrm>
          <a:off x="1172908" y="1142399"/>
          <a:ext cx="7184210" cy="3085280"/>
        </p:xfrm>
        <a:graphic>
          <a:graphicData uri="http://schemas.openxmlformats.org/drawingml/2006/table">
            <a:tbl>
              <a:tblPr firstRow="1" firstCol="1" bandRow="1">
                <a:tableStyleId>{5940675A-B579-460E-94D1-54222C63F5DA}</a:tableStyleId>
              </a:tblPr>
              <a:tblGrid>
                <a:gridCol w="3592105">
                  <a:extLst>
                    <a:ext uri="{9D8B030D-6E8A-4147-A177-3AD203B41FA5}">
                      <a16:colId xmlns:a16="http://schemas.microsoft.com/office/drawing/2014/main" val="20000"/>
                    </a:ext>
                  </a:extLst>
                </a:gridCol>
                <a:gridCol w="3592105">
                  <a:extLst>
                    <a:ext uri="{9D8B030D-6E8A-4147-A177-3AD203B41FA5}">
                      <a16:colId xmlns:a16="http://schemas.microsoft.com/office/drawing/2014/main" val="20001"/>
                    </a:ext>
                  </a:extLst>
                </a:gridCol>
              </a:tblGrid>
              <a:tr h="226672">
                <a:tc>
                  <a:txBody>
                    <a:bodyPr/>
                    <a:lstStyle/>
                    <a:p>
                      <a:pPr marL="0" marR="0">
                        <a:lnSpc>
                          <a:spcPct val="107000"/>
                        </a:lnSpc>
                        <a:spcBef>
                          <a:spcPts val="0"/>
                        </a:spcBef>
                        <a:spcAft>
                          <a:spcPts val="0"/>
                        </a:spcAft>
                      </a:pPr>
                      <a:r>
                        <a:rPr lang="en-GB" sz="1800" dirty="0">
                          <a:effectLst/>
                        </a:rPr>
                        <a:t>2012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45.20%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26672">
                <a:tc>
                  <a:txBody>
                    <a:bodyPr/>
                    <a:lstStyle/>
                    <a:p>
                      <a:pPr marL="0" marR="0">
                        <a:lnSpc>
                          <a:spcPct val="107000"/>
                        </a:lnSpc>
                        <a:spcBef>
                          <a:spcPts val="0"/>
                        </a:spcBef>
                        <a:spcAft>
                          <a:spcPts val="0"/>
                        </a:spcAft>
                      </a:pPr>
                      <a:r>
                        <a:rPr lang="en-GB" sz="1800">
                          <a:effectLst/>
                        </a:rPr>
                        <a:t>2013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46.12%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26672">
                <a:tc>
                  <a:txBody>
                    <a:bodyPr/>
                    <a:lstStyle/>
                    <a:p>
                      <a:pPr marL="0" marR="0">
                        <a:lnSpc>
                          <a:spcPct val="107000"/>
                        </a:lnSpc>
                        <a:spcBef>
                          <a:spcPts val="0"/>
                        </a:spcBef>
                        <a:spcAft>
                          <a:spcPts val="0"/>
                        </a:spcAft>
                      </a:pPr>
                      <a:r>
                        <a:rPr lang="en-GB" sz="1800">
                          <a:effectLst/>
                        </a:rPr>
                        <a:t>2014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46.98%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26672">
                <a:tc>
                  <a:txBody>
                    <a:bodyPr/>
                    <a:lstStyle/>
                    <a:p>
                      <a:pPr marL="0" marR="0">
                        <a:lnSpc>
                          <a:spcPct val="107000"/>
                        </a:lnSpc>
                        <a:spcBef>
                          <a:spcPts val="0"/>
                        </a:spcBef>
                        <a:spcAft>
                          <a:spcPts val="0"/>
                        </a:spcAft>
                      </a:pPr>
                      <a:r>
                        <a:rPr lang="en-GB" sz="1800">
                          <a:effectLst/>
                        </a:rPr>
                        <a:t>2015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47.84%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26672">
                <a:tc>
                  <a:txBody>
                    <a:bodyPr/>
                    <a:lstStyle/>
                    <a:p>
                      <a:pPr marL="0" marR="0">
                        <a:lnSpc>
                          <a:spcPct val="107000"/>
                        </a:lnSpc>
                        <a:spcBef>
                          <a:spcPts val="0"/>
                        </a:spcBef>
                        <a:spcAft>
                          <a:spcPts val="0"/>
                        </a:spcAft>
                      </a:pPr>
                      <a:r>
                        <a:rPr lang="en-GB" sz="1800">
                          <a:effectLst/>
                        </a:rPr>
                        <a:t>2016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48.68%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26672">
                <a:tc>
                  <a:txBody>
                    <a:bodyPr/>
                    <a:lstStyle/>
                    <a:p>
                      <a:pPr marL="0" marR="0">
                        <a:lnSpc>
                          <a:spcPct val="107000"/>
                        </a:lnSpc>
                        <a:spcBef>
                          <a:spcPts val="0"/>
                        </a:spcBef>
                        <a:spcAft>
                          <a:spcPts val="0"/>
                        </a:spcAft>
                      </a:pPr>
                      <a:r>
                        <a:rPr lang="en-GB" sz="1800">
                          <a:effectLst/>
                        </a:rPr>
                        <a:t>2017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49.52%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26672">
                <a:tc>
                  <a:txBody>
                    <a:bodyPr/>
                    <a:lstStyle/>
                    <a:p>
                      <a:pPr marL="0" marR="0">
                        <a:lnSpc>
                          <a:spcPct val="107000"/>
                        </a:lnSpc>
                        <a:spcBef>
                          <a:spcPts val="0"/>
                        </a:spcBef>
                        <a:spcAft>
                          <a:spcPts val="0"/>
                        </a:spcAft>
                      </a:pPr>
                      <a:r>
                        <a:rPr lang="en-GB" sz="1800" dirty="0">
                          <a:effectLst/>
                        </a:rPr>
                        <a:t>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50.34%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26672">
                <a:tc>
                  <a:txBody>
                    <a:bodyPr/>
                    <a:lstStyle/>
                    <a:p>
                      <a:pPr marL="0" marR="0">
                        <a:lnSpc>
                          <a:spcPct val="107000"/>
                        </a:lnSpc>
                        <a:spcBef>
                          <a:spcPts val="0"/>
                        </a:spcBef>
                        <a:spcAft>
                          <a:spcPts val="0"/>
                        </a:spcAft>
                      </a:pPr>
                      <a:r>
                        <a:rPr lang="en-GB" sz="1800" dirty="0">
                          <a:effectLst/>
                        </a:rPr>
                        <a:t>2019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51.16%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26672">
                <a:tc>
                  <a:txBody>
                    <a:bodyPr/>
                    <a:lstStyle/>
                    <a:p>
                      <a:pPr marL="0" marR="0">
                        <a:lnSpc>
                          <a:spcPct val="107000"/>
                        </a:lnSpc>
                        <a:spcBef>
                          <a:spcPts val="0"/>
                        </a:spcBef>
                        <a:spcAft>
                          <a:spcPts val="0"/>
                        </a:spcAft>
                      </a:pPr>
                      <a:r>
                        <a:rPr lang="en-GB" sz="1800">
                          <a:effectLst/>
                        </a:rPr>
                        <a:t>2020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51.96%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26672">
                <a:tc>
                  <a:txBody>
                    <a:bodyPr/>
                    <a:lstStyle/>
                    <a:p>
                      <a:pPr marL="0" marR="0">
                        <a:lnSpc>
                          <a:spcPct val="107000"/>
                        </a:lnSpc>
                        <a:spcBef>
                          <a:spcPts val="0"/>
                        </a:spcBef>
                        <a:spcAft>
                          <a:spcPts val="0"/>
                        </a:spcAft>
                      </a:pPr>
                      <a:r>
                        <a:rPr lang="en-GB" sz="1800">
                          <a:effectLst/>
                        </a:rPr>
                        <a:t>2021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rPr>
                        <a:t>52.75%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26672">
                <a:tc>
                  <a:txBody>
                    <a:bodyPr/>
                    <a:lstStyle/>
                    <a:p>
                      <a:pPr marL="0" marR="0">
                        <a:lnSpc>
                          <a:spcPct val="107000"/>
                        </a:lnSpc>
                        <a:spcBef>
                          <a:spcPts val="0"/>
                        </a:spcBef>
                        <a:spcAft>
                          <a:spcPts val="0"/>
                        </a:spcAft>
                      </a:pPr>
                      <a:r>
                        <a:rPr lang="en-GB" sz="1800" dirty="0">
                          <a:effectLst/>
                        </a:rPr>
                        <a:t>2022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rPr>
                        <a:t>53.52%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bl>
          </a:graphicData>
        </a:graphic>
      </p:graphicFrame>
      <p:sp>
        <p:nvSpPr>
          <p:cNvPr id="5" name="TextBox 4"/>
          <p:cNvSpPr txBox="1"/>
          <p:nvPr/>
        </p:nvSpPr>
        <p:spPr>
          <a:xfrm>
            <a:off x="7044612" y="4823927"/>
            <a:ext cx="2071396" cy="584775"/>
          </a:xfrm>
          <a:prstGeom prst="rect">
            <a:avLst/>
          </a:prstGeom>
          <a:noFill/>
        </p:spPr>
        <p:txBody>
          <a:bodyPr wrap="square" rtlCol="0">
            <a:spAutoFit/>
          </a:bodyPr>
          <a:lstStyle/>
          <a:p>
            <a:r>
              <a:rPr lang="en-GB" sz="1400" b="1" dirty="0">
                <a:effectLst/>
                <a:latin typeface="Calibri" panose="020F0502020204030204" pitchFamily="34" charset="0"/>
                <a:ea typeface="Calibri" panose="020F0502020204030204" pitchFamily="34" charset="0"/>
                <a:cs typeface="Times New Roman" panose="02020603050405020304" pitchFamily="18" charset="0"/>
              </a:rPr>
              <a:t>Source: Statista 2024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83051"/>
            <a:ext cx="2071396" cy="2071396"/>
          </a:xfrm>
          <a:prstGeom prst="rect">
            <a:avLst/>
          </a:prstGeom>
        </p:spPr>
      </p:pic>
      <p:cxnSp>
        <p:nvCxnSpPr>
          <p:cNvPr id="8" name="Straight Connector 7"/>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58" y="8920"/>
            <a:ext cx="10430070" cy="68490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4731287"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9324" y="125604"/>
            <a:ext cx="3907403" cy="1488592"/>
          </a:xfrm>
        </p:spPr>
        <p:txBody>
          <a:bodyPr>
            <a:normAutofit/>
          </a:bodyPr>
          <a:lstStyle/>
          <a:p>
            <a:r>
              <a:rPr lang="en-GB"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NIGERIA’S URBAN POPULATION’S GROWTH:</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1039" y="1825625"/>
            <a:ext cx="3247150" cy="4667248"/>
          </a:xfrm>
        </p:spPr>
        <p:txBody>
          <a:bodyPr/>
          <a:lstStyle/>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Robust economic growth over the past decade accelerated </a:t>
            </a: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URBANIZATION</a:t>
            </a:r>
          </a:p>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According to UN figures just under </a:t>
            </a:r>
            <a:r>
              <a:rPr lang="en-GB"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50%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 Nigeria’s population now live in urban areas and this proportion is projected to reach </a:t>
            </a:r>
            <a:r>
              <a:rPr lang="en-GB"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67%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by </a:t>
            </a:r>
            <a:r>
              <a:rPr lang="en-GB"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2050</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(United Nations, 2014). </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861" y="1569805"/>
            <a:ext cx="4668139" cy="5288195"/>
          </a:xfrm>
          <a:prstGeom prst="rect">
            <a:avLst/>
          </a:prstGeom>
        </p:spPr>
      </p:pic>
      <p:sp>
        <p:nvSpPr>
          <p:cNvPr id="2" name="Title 1"/>
          <p:cNvSpPr>
            <a:spLocks noGrp="1"/>
          </p:cNvSpPr>
          <p:nvPr>
            <p:ph type="title"/>
          </p:nvPr>
        </p:nvSpPr>
        <p:spPr>
          <a:xfrm>
            <a:off x="681037" y="681037"/>
            <a:ext cx="4469461" cy="1455673"/>
          </a:xfrm>
        </p:spPr>
        <p:txBody>
          <a:bodyPr>
            <a:normAutofit/>
          </a:bodyPr>
          <a:lstStyle/>
          <a:p>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Key economic activities in these regions:</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681039" y="1825625"/>
            <a:ext cx="4394814" cy="4127306"/>
          </a:xfrm>
        </p:spPr>
        <p:txBody>
          <a:bodyPr numCol="1">
            <a:normAutofit/>
          </a:bodyPr>
          <a:lstStyle/>
          <a:p>
            <a:r>
              <a:rPr lang="en-GB" sz="1500" b="1" dirty="0">
                <a:effectLst/>
                <a:latin typeface="Times New Roman" panose="02020603050405020304" pitchFamily="18" charset="0"/>
                <a:ea typeface="Calibri" panose="020F0502020204030204" pitchFamily="34" charset="0"/>
              </a:rPr>
              <a:t>Trade and Commerce:</a:t>
            </a:r>
          </a:p>
          <a:p>
            <a:pPr marL="0" indent="0">
              <a:buNone/>
            </a:pPr>
            <a:r>
              <a:rPr lang="en-GB" sz="1500" dirty="0">
                <a:effectLst/>
                <a:latin typeface="Times New Roman" panose="02020603050405020304" pitchFamily="18" charset="0"/>
                <a:ea typeface="Calibri" panose="020F0502020204030204" pitchFamily="34" charset="0"/>
                <a:cs typeface="Times New Roman" panose="02020603050405020304" pitchFamily="18" charset="0"/>
              </a:rPr>
              <a:t>A regional railway network would facilitate the efficient movement of goods between cities, promoting intra-regional trade.</a:t>
            </a:r>
            <a:endParaRPr lang="en-GB" sz="1500" dirty="0">
              <a:effectLst/>
              <a:latin typeface="Times New Roman" panose="02020603050405020304" pitchFamily="18" charset="0"/>
              <a:ea typeface="Calibri" panose="020F0502020204030204" pitchFamily="34" charset="0"/>
            </a:endParaRPr>
          </a:p>
          <a:p>
            <a:r>
              <a:rPr lang="en-GB" sz="1500" b="1" dirty="0">
                <a:effectLst/>
                <a:latin typeface="Times New Roman" panose="02020603050405020304" pitchFamily="18" charset="0"/>
                <a:ea typeface="Calibri" panose="020F0502020204030204" pitchFamily="34" charset="0"/>
                <a:cs typeface="Times New Roman" panose="02020603050405020304" pitchFamily="18" charset="0"/>
              </a:rPr>
              <a:t>Agriculture:</a:t>
            </a:r>
          </a:p>
          <a:p>
            <a:pPr marL="0" indent="0">
              <a:buNone/>
            </a:pPr>
            <a:r>
              <a:rPr lang="en-GB" sz="1500" dirty="0">
                <a:effectLst/>
                <a:latin typeface="Times New Roman" panose="02020603050405020304" pitchFamily="18" charset="0"/>
                <a:ea typeface="Calibri" panose="020F0502020204030204" pitchFamily="34" charset="0"/>
              </a:rPr>
              <a:t>A railway network can aid in transporting agricultural produce to markets and processing </a:t>
            </a:r>
            <a:r>
              <a:rPr lang="en-GB" sz="1500" dirty="0" err="1">
                <a:effectLst/>
                <a:latin typeface="Times New Roman" panose="02020603050405020304" pitchFamily="18" charset="0"/>
                <a:ea typeface="Calibri" panose="020F0502020204030204" pitchFamily="34" charset="0"/>
              </a:rPr>
              <a:t>centers</a:t>
            </a:r>
            <a:r>
              <a:rPr lang="en-GB" sz="1500" dirty="0">
                <a:effectLst/>
                <a:latin typeface="Times New Roman" panose="02020603050405020304" pitchFamily="18" charset="0"/>
                <a:ea typeface="Calibri" panose="020F0502020204030204" pitchFamily="34" charset="0"/>
              </a:rPr>
              <a:t>, enhancing the agricultural value chain.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500" b="1" dirty="0">
                <a:effectLst/>
                <a:latin typeface="Times New Roman" panose="02020603050405020304" pitchFamily="18" charset="0"/>
                <a:ea typeface="Calibri" panose="020F0502020204030204" pitchFamily="34" charset="0"/>
                <a:cs typeface="Times New Roman" panose="02020603050405020304" pitchFamily="18" charset="0"/>
              </a:rPr>
              <a:t>Oil and Gas Industry:</a:t>
            </a:r>
          </a:p>
          <a:p>
            <a:pPr marL="0" indent="0">
              <a:buNone/>
            </a:pPr>
            <a:r>
              <a:rPr lang="en-GB" sz="1500" dirty="0">
                <a:effectLst/>
                <a:latin typeface="Times New Roman" panose="02020603050405020304" pitchFamily="18" charset="0"/>
                <a:ea typeface="Calibri" panose="020F0502020204030204" pitchFamily="34" charset="0"/>
                <a:cs typeface="Times New Roman" panose="02020603050405020304" pitchFamily="18" charset="0"/>
              </a:rPr>
              <a:t>A railway network would support the transportation of equipment, materials, and personnel, contributing to the growth and efficiency of the industry.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Rectangle 6"/>
          <p:cNvSpPr/>
          <p:nvPr/>
        </p:nvSpPr>
        <p:spPr>
          <a:xfrm>
            <a:off x="5237861" y="0"/>
            <a:ext cx="4668139" cy="1569805"/>
          </a:xfrm>
          <a:prstGeom prst="rect">
            <a:avLst/>
          </a:prstGeom>
          <a:solidFill>
            <a:srgbClr val="8DB8FD"/>
          </a:solidFill>
          <a:ln>
            <a:solidFill>
              <a:srgbClr val="8DB8FD"/>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038" y="1027908"/>
            <a:ext cx="8543925" cy="4351338"/>
          </a:xfrm>
        </p:spPr>
        <p:txBody>
          <a:bodyPr>
            <a:normAutofit/>
          </a:bodyPr>
          <a:lstStyle/>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Manufacturing and Industry:</a:t>
            </a:r>
          </a:p>
          <a:p>
            <a:pPr marL="0" indent="0">
              <a:buNone/>
            </a:pPr>
            <a:r>
              <a:rPr lang="en-GB" sz="1600" dirty="0">
                <a:effectLst/>
                <a:latin typeface="Times New Roman" panose="02020603050405020304" pitchFamily="18" charset="0"/>
                <a:ea typeface="Calibri" panose="020F0502020204030204" pitchFamily="34" charset="0"/>
              </a:rPr>
              <a:t>The regions are home to various manufacturing industries, including textiles, pharmaceuticals, and food processing.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Port Operations:</a:t>
            </a:r>
          </a:p>
          <a:p>
            <a:pPr marL="0" indent="0">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effectLst/>
                <a:latin typeface="Söhne"/>
              </a:rPr>
              <a:t>Seaports in Port Harcourt, Calabar, Onne, and Warri fuel maritime trade; a railway network linking them to inland cities would ease goods transport, reducing road congestion and optimizing logistics.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Commercial </a:t>
            </a:r>
            <a:r>
              <a:rPr lang="en-GB" sz="1600" b="1"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 railway network would improve connectivity, making it easier for people to travel for business and trade purposes.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Educational and Healthcare Services:</a:t>
            </a:r>
          </a:p>
          <a:p>
            <a:pPr marL="0" indent="0">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regions host renowned educational institutions and healthcare facilities. Improved transportation, facilitated by a railway network, would ease the movement of students, faculty, healthcare professionals, and patients.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
        <p:nvSpPr>
          <p:cNvPr id="5" name="Rectangle 4"/>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11423" y="4164109"/>
            <a:ext cx="2184127" cy="20698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96" y="365128"/>
            <a:ext cx="9342407" cy="566526"/>
          </a:xfrm>
        </p:spPr>
        <p:txBody>
          <a:bodyPr>
            <a:noAutofit/>
          </a:bodyPr>
          <a:lstStyle/>
          <a:p>
            <a:pPr algn="ctr"/>
            <a:r>
              <a:rPr lang="en-GB" altLang="en-US" sz="2400" b="1" dirty="0">
                <a:solidFill>
                  <a:schemeClr val="tx2">
                    <a:lumMod val="75000"/>
                  </a:schemeClr>
                </a:solidFill>
                <a:latin typeface="Times New Roman" panose="02020603050405020304" pitchFamily="18" charset="0"/>
                <a:cs typeface="Times New Roman" panose="02020603050405020304" pitchFamily="18" charset="0"/>
              </a:rPr>
              <a:t>PROJECT FACTSHEET</a:t>
            </a:r>
          </a:p>
        </p:txBody>
      </p:sp>
      <p:cxnSp>
        <p:nvCxnSpPr>
          <p:cNvPr id="5" name="Straight Connector 4"/>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3"/>
          <p:cNvGraphicFramePr/>
          <p:nvPr>
            <p:extLst>
              <p:ext uri="{D42A27DB-BD31-4B8C-83A1-F6EECF244321}">
                <p14:modId xmlns:p14="http://schemas.microsoft.com/office/powerpoint/2010/main" val="3077373805"/>
              </p:ext>
            </p:extLst>
          </p:nvPr>
        </p:nvGraphicFramePr>
        <p:xfrm>
          <a:off x="1770320" y="1227088"/>
          <a:ext cx="6365358" cy="4656808"/>
        </p:xfrm>
        <a:graphic>
          <a:graphicData uri="http://schemas.openxmlformats.org/drawingml/2006/table">
            <a:tbl>
              <a:tblPr firstRow="1" bandRow="1">
                <a:tableStyleId>{5C22544A-7EE6-4342-B048-85BDC9FD1C3A}</a:tableStyleId>
              </a:tblPr>
              <a:tblGrid>
                <a:gridCol w="2696753">
                  <a:extLst>
                    <a:ext uri="{9D8B030D-6E8A-4147-A177-3AD203B41FA5}">
                      <a16:colId xmlns:a16="http://schemas.microsoft.com/office/drawing/2014/main" val="20000"/>
                    </a:ext>
                  </a:extLst>
                </a:gridCol>
                <a:gridCol w="3668605">
                  <a:extLst>
                    <a:ext uri="{9D8B030D-6E8A-4147-A177-3AD203B41FA5}">
                      <a16:colId xmlns:a16="http://schemas.microsoft.com/office/drawing/2014/main" val="20001"/>
                    </a:ext>
                  </a:extLst>
                </a:gridCol>
              </a:tblGrid>
              <a:tr h="215477">
                <a:tc>
                  <a:txBody>
                    <a:bodyPr/>
                    <a:lstStyle/>
                    <a:p>
                      <a:pPr>
                        <a:buNone/>
                      </a:pPr>
                      <a:r>
                        <a:rPr lang="en-GB" altLang="en-US" sz="1600" dirty="0">
                          <a:latin typeface="Times New Roman" panose="02020603050405020304" pitchFamily="18" charset="0"/>
                          <a:cs typeface="Times New Roman" panose="02020603050405020304" pitchFamily="18" charset="0"/>
                        </a:rPr>
                        <a:t>Project Title</a:t>
                      </a:r>
                    </a:p>
                  </a:txBody>
                  <a:tcPr>
                    <a:solidFill>
                      <a:srgbClr val="FF0000"/>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South-East &amp; South-South Rail Network</a:t>
                      </a:r>
                    </a:p>
                  </a:txBody>
                  <a:tcPr>
                    <a:solidFill>
                      <a:srgbClr val="FF0000"/>
                    </a:solidFill>
                  </a:tcPr>
                </a:tc>
                <a:extLst>
                  <a:ext uri="{0D108BD9-81ED-4DB2-BD59-A6C34878D82A}">
                    <a16:rowId xmlns:a16="http://schemas.microsoft.com/office/drawing/2014/main" val="10000"/>
                  </a:ext>
                </a:extLst>
              </a:tr>
              <a:tr h="313071">
                <a:tc>
                  <a:txBody>
                    <a:bodyPr/>
                    <a:lstStyle/>
                    <a:p>
                      <a:pPr>
                        <a:buNone/>
                      </a:pPr>
                      <a:r>
                        <a:rPr lang="en-GB" altLang="en-US" sz="1600">
                          <a:latin typeface="Times New Roman" panose="02020603050405020304" pitchFamily="18" charset="0"/>
                          <a:cs typeface="Times New Roman" panose="02020603050405020304" pitchFamily="18" charset="0"/>
                        </a:rPr>
                        <a:t>Expected Outcome</a:t>
                      </a:r>
                    </a:p>
                  </a:txBody>
                  <a:tcPr>
                    <a:solidFill>
                      <a:schemeClr val="bg1"/>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Regional Network</a:t>
                      </a:r>
                    </a:p>
                  </a:txBody>
                  <a:tcPr>
                    <a:noFill/>
                  </a:tcPr>
                </a:tc>
                <a:extLst>
                  <a:ext uri="{0D108BD9-81ED-4DB2-BD59-A6C34878D82A}">
                    <a16:rowId xmlns:a16="http://schemas.microsoft.com/office/drawing/2014/main" val="10001"/>
                  </a:ext>
                </a:extLst>
              </a:tr>
              <a:tr h="359128">
                <a:tc>
                  <a:txBody>
                    <a:bodyPr/>
                    <a:lstStyle/>
                    <a:p>
                      <a:pPr>
                        <a:buNone/>
                      </a:pPr>
                      <a:r>
                        <a:rPr lang="en-GB" altLang="en-US" sz="1600">
                          <a:latin typeface="Times New Roman" panose="02020603050405020304" pitchFamily="18" charset="0"/>
                          <a:cs typeface="Times New Roman" panose="02020603050405020304" pitchFamily="18" charset="0"/>
                        </a:rPr>
                        <a:t>Project funding requirement</a:t>
                      </a:r>
                    </a:p>
                  </a:txBody>
                  <a:tcPr>
                    <a:solidFill>
                      <a:schemeClr val="bg1"/>
                    </a:solidFill>
                  </a:tcPr>
                </a:tc>
                <a:tc>
                  <a:txBody>
                    <a:bodyPr/>
                    <a:lstStyle/>
                    <a:p>
                      <a:pPr>
                        <a:buNone/>
                      </a:pPr>
                      <a:r>
                        <a:rPr lang="en-GB" altLang="en-US" sz="1600" dirty="0">
                          <a:solidFill>
                            <a:schemeClr val="tx1"/>
                          </a:solidFill>
                          <a:latin typeface="Times New Roman" panose="02020603050405020304" pitchFamily="18" charset="0"/>
                          <a:cs typeface="Times New Roman" panose="02020603050405020304" pitchFamily="18" charset="0"/>
                        </a:rPr>
                        <a:t>$15bn</a:t>
                      </a:r>
                    </a:p>
                  </a:txBody>
                  <a:tcPr>
                    <a:noFill/>
                  </a:tcPr>
                </a:tc>
                <a:extLst>
                  <a:ext uri="{0D108BD9-81ED-4DB2-BD59-A6C34878D82A}">
                    <a16:rowId xmlns:a16="http://schemas.microsoft.com/office/drawing/2014/main" val="10002"/>
                  </a:ext>
                </a:extLst>
              </a:tr>
              <a:tr h="359128">
                <a:tc>
                  <a:txBody>
                    <a:bodyPr/>
                    <a:lstStyle/>
                    <a:p>
                      <a:pPr>
                        <a:buNone/>
                      </a:pPr>
                      <a:r>
                        <a:rPr lang="en-GB" altLang="en-US" sz="1600">
                          <a:latin typeface="Times New Roman" panose="02020603050405020304" pitchFamily="18" charset="0"/>
                          <a:cs typeface="Times New Roman" panose="02020603050405020304" pitchFamily="18" charset="0"/>
                        </a:rPr>
                        <a:t>Potential Source (s) of Funding</a:t>
                      </a:r>
                    </a:p>
                  </a:txBody>
                  <a:tcPr>
                    <a:solidFill>
                      <a:schemeClr val="bg1"/>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Private Sector Equity Investor</a:t>
                      </a:r>
                    </a:p>
                  </a:txBody>
                  <a:tcPr>
                    <a:noFill/>
                  </a:tcPr>
                </a:tc>
                <a:extLst>
                  <a:ext uri="{0D108BD9-81ED-4DB2-BD59-A6C34878D82A}">
                    <a16:rowId xmlns:a16="http://schemas.microsoft.com/office/drawing/2014/main" val="10003"/>
                  </a:ext>
                </a:extLst>
              </a:tr>
              <a:tr h="438299">
                <a:tc>
                  <a:txBody>
                    <a:bodyPr/>
                    <a:lstStyle/>
                    <a:p>
                      <a:pPr>
                        <a:buNone/>
                      </a:pPr>
                      <a:r>
                        <a:rPr lang="en-GB" altLang="en-US" sz="1600">
                          <a:latin typeface="Times New Roman" panose="02020603050405020304" pitchFamily="18" charset="0"/>
                          <a:cs typeface="Times New Roman" panose="02020603050405020304" pitchFamily="18" charset="0"/>
                        </a:rPr>
                        <a:t>Expected Commencement date</a:t>
                      </a:r>
                    </a:p>
                  </a:txBody>
                  <a:tcPr>
                    <a:solidFill>
                      <a:schemeClr val="bg1"/>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June 2024</a:t>
                      </a:r>
                    </a:p>
                  </a:txBody>
                  <a:tcPr>
                    <a:noFill/>
                  </a:tcPr>
                </a:tc>
                <a:extLst>
                  <a:ext uri="{0D108BD9-81ED-4DB2-BD59-A6C34878D82A}">
                    <a16:rowId xmlns:a16="http://schemas.microsoft.com/office/drawing/2014/main" val="10004"/>
                  </a:ext>
                </a:extLst>
              </a:tr>
              <a:tr h="313071">
                <a:tc>
                  <a:txBody>
                    <a:bodyPr/>
                    <a:lstStyle/>
                    <a:p>
                      <a:pPr>
                        <a:buNone/>
                      </a:pPr>
                      <a:r>
                        <a:rPr lang="en-GB" altLang="en-US" sz="1600">
                          <a:latin typeface="Times New Roman" panose="02020603050405020304" pitchFamily="18" charset="0"/>
                          <a:cs typeface="Times New Roman" panose="02020603050405020304" pitchFamily="18" charset="0"/>
                        </a:rPr>
                        <a:t>Expected Duration</a:t>
                      </a:r>
                    </a:p>
                  </a:txBody>
                  <a:tcPr>
                    <a:solidFill>
                      <a:schemeClr val="bg1"/>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18 Months</a:t>
                      </a:r>
                    </a:p>
                  </a:txBody>
                  <a:tcPr>
                    <a:noFill/>
                  </a:tcPr>
                </a:tc>
                <a:extLst>
                  <a:ext uri="{0D108BD9-81ED-4DB2-BD59-A6C34878D82A}">
                    <a16:rowId xmlns:a16="http://schemas.microsoft.com/office/drawing/2014/main" val="10005"/>
                  </a:ext>
                </a:extLst>
              </a:tr>
              <a:tr h="0">
                <a:tc>
                  <a:txBody>
                    <a:bodyPr/>
                    <a:lstStyle/>
                    <a:p>
                      <a:pPr>
                        <a:buNone/>
                      </a:pPr>
                      <a:r>
                        <a:rPr lang="en-GB" altLang="en-US" sz="1600" dirty="0">
                          <a:latin typeface="Times New Roman" panose="02020603050405020304" pitchFamily="18" charset="0"/>
                          <a:cs typeface="Times New Roman" panose="02020603050405020304" pitchFamily="18" charset="0"/>
                        </a:rPr>
                        <a:t>Contact information</a:t>
                      </a:r>
                    </a:p>
                  </a:txBody>
                  <a:tcPr>
                    <a:solidFill>
                      <a:schemeClr val="bg1"/>
                    </a:solidFill>
                  </a:tcPr>
                </a:tc>
                <a:tc>
                  <a:txBody>
                    <a:bodyPr/>
                    <a:lstStyle/>
                    <a:p>
                      <a:pPr>
                        <a:buNone/>
                      </a:pPr>
                      <a:r>
                        <a:rPr lang="en-GB" altLang="en-US" sz="1600" dirty="0">
                          <a:latin typeface="Times New Roman" panose="02020603050405020304" pitchFamily="18" charset="0"/>
                          <a:cs typeface="Times New Roman" panose="02020603050405020304" pitchFamily="18" charset="0"/>
                        </a:rPr>
                        <a:t>Prof Pat </a:t>
                      </a:r>
                      <a:r>
                        <a:rPr lang="en-GB" altLang="en-US" sz="1600" dirty="0" err="1">
                          <a:latin typeface="Times New Roman" panose="02020603050405020304" pitchFamily="18" charset="0"/>
                          <a:cs typeface="Times New Roman" panose="02020603050405020304" pitchFamily="18" charset="0"/>
                        </a:rPr>
                        <a:t>Utomi</a:t>
                      </a:r>
                      <a:r>
                        <a:rPr lang="en-GB" altLang="en-US" sz="1600" dirty="0">
                          <a:latin typeface="Times New Roman" panose="02020603050405020304" pitchFamily="18" charset="0"/>
                          <a:cs typeface="Times New Roman" panose="02020603050405020304" pitchFamily="18" charset="0"/>
                        </a:rPr>
                        <a:t> -</a:t>
                      </a:r>
                    </a:p>
                    <a:p>
                      <a:pPr>
                        <a:buNone/>
                      </a:pPr>
                      <a:r>
                        <a:rPr lang="en-GB" altLang="en-US" sz="1600" dirty="0">
                          <a:latin typeface="Times New Roman" panose="02020603050405020304" pitchFamily="18" charset="0"/>
                          <a:cs typeface="Times New Roman" panose="02020603050405020304" pitchFamily="18" charset="0"/>
                        </a:rPr>
                        <a:t>Dr </a:t>
                      </a:r>
                      <a:r>
                        <a:rPr lang="en-GB" altLang="en-US" sz="1600" dirty="0" err="1">
                          <a:latin typeface="Times New Roman" panose="02020603050405020304" pitchFamily="18" charset="0"/>
                          <a:cs typeface="Times New Roman" panose="02020603050405020304" pitchFamily="18" charset="0"/>
                        </a:rPr>
                        <a:t>Chinonye</a:t>
                      </a:r>
                      <a:r>
                        <a:rPr lang="en-GB" altLang="en-US" sz="1600" dirty="0">
                          <a:latin typeface="Times New Roman" panose="02020603050405020304" pitchFamily="18" charset="0"/>
                          <a:cs typeface="Times New Roman" panose="02020603050405020304" pitchFamily="18" charset="0"/>
                        </a:rPr>
                        <a:t> </a:t>
                      </a:r>
                      <a:r>
                        <a:rPr lang="en-GB" altLang="en-US" sz="1600" dirty="0" err="1">
                          <a:latin typeface="Times New Roman" panose="02020603050405020304" pitchFamily="18" charset="0"/>
                          <a:cs typeface="Times New Roman" panose="02020603050405020304" pitchFamily="18" charset="0"/>
                        </a:rPr>
                        <a:t>Okwuosa</a:t>
                      </a:r>
                      <a:r>
                        <a:rPr lang="en-GB" altLang="en-US" sz="1600" dirty="0">
                          <a:latin typeface="Times New Roman" panose="02020603050405020304" pitchFamily="18" charset="0"/>
                          <a:cs typeface="Times New Roman" panose="02020603050405020304" pitchFamily="18" charset="0"/>
                        </a:rPr>
                        <a:t> -</a:t>
                      </a:r>
                    </a:p>
                    <a:p>
                      <a:pPr>
                        <a:buNone/>
                      </a:pPr>
                      <a:r>
                        <a:rPr lang="en-GB" altLang="en-US" sz="1600" dirty="0">
                          <a:latin typeface="Times New Roman" panose="02020603050405020304" pitchFamily="18" charset="0"/>
                          <a:cs typeface="Times New Roman" panose="02020603050405020304" pitchFamily="18" charset="0"/>
                        </a:rPr>
                        <a:t>Prof Jude </a:t>
                      </a:r>
                      <a:r>
                        <a:rPr lang="en-GB" altLang="en-US" sz="1600" dirty="0" err="1">
                          <a:latin typeface="Times New Roman" panose="02020603050405020304" pitchFamily="18" charset="0"/>
                          <a:cs typeface="Times New Roman" panose="02020603050405020304" pitchFamily="18" charset="0"/>
                        </a:rPr>
                        <a:t>Nzeako</a:t>
                      </a:r>
                      <a:r>
                        <a:rPr lang="en-GB" altLang="en-US" sz="1600" dirty="0">
                          <a:latin typeface="Times New Roman" panose="02020603050405020304" pitchFamily="18" charset="0"/>
                          <a:cs typeface="Times New Roman" panose="02020603050405020304" pitchFamily="18" charset="0"/>
                        </a:rPr>
                        <a:t> +447565394466</a:t>
                      </a:r>
                    </a:p>
                    <a:p>
                      <a:pPr>
                        <a:buNone/>
                      </a:pPr>
                      <a:r>
                        <a:rPr lang="en-GB" altLang="en-US" sz="1600" dirty="0">
                          <a:latin typeface="Times New Roman" panose="02020603050405020304" pitchFamily="18" charset="0"/>
                          <a:cs typeface="Times New Roman" panose="02020603050405020304" pitchFamily="18" charset="0"/>
                        </a:rPr>
                        <a:t>Mr Emmanuel </a:t>
                      </a:r>
                      <a:r>
                        <a:rPr lang="en-GB" altLang="en-US" sz="1600" dirty="0" err="1">
                          <a:latin typeface="Times New Roman" panose="02020603050405020304" pitchFamily="18" charset="0"/>
                          <a:cs typeface="Times New Roman" panose="02020603050405020304" pitchFamily="18" charset="0"/>
                        </a:rPr>
                        <a:t>Finddoro</a:t>
                      </a:r>
                      <a:r>
                        <a:rPr lang="en-GB" altLang="en-US" sz="1600" dirty="0">
                          <a:latin typeface="Times New Roman" panose="02020603050405020304" pitchFamily="18" charset="0"/>
                          <a:cs typeface="Times New Roman" panose="02020603050405020304" pitchFamily="18" charset="0"/>
                        </a:rPr>
                        <a:t> Obasi -</a:t>
                      </a:r>
                    </a:p>
                    <a:p>
                      <a:pPr>
                        <a:buNone/>
                      </a:pPr>
                      <a:r>
                        <a:rPr lang="en-GB" altLang="en-US" sz="1600" dirty="0">
                          <a:latin typeface="Times New Roman" panose="02020603050405020304" pitchFamily="18" charset="0"/>
                          <a:cs typeface="Times New Roman" panose="02020603050405020304" pitchFamily="18" charset="0"/>
                        </a:rPr>
                        <a:t>Dr Donald Duke -</a:t>
                      </a:r>
                    </a:p>
                    <a:p>
                      <a:pPr>
                        <a:buNone/>
                      </a:pPr>
                      <a:r>
                        <a:rPr lang="en-GB" altLang="en-US" sz="1600" dirty="0">
                          <a:latin typeface="Times New Roman" panose="02020603050405020304" pitchFamily="18" charset="0"/>
                          <a:cs typeface="Times New Roman" panose="02020603050405020304" pitchFamily="18" charset="0"/>
                        </a:rPr>
                        <a:t>email: info@sessrail.com</a:t>
                      </a:r>
                    </a:p>
                  </a:txBody>
                  <a:tcPr>
                    <a:noFill/>
                  </a:tcPr>
                </a:tc>
                <a:extLst>
                  <a:ext uri="{0D108BD9-81ED-4DB2-BD59-A6C34878D82A}">
                    <a16:rowId xmlns:a16="http://schemas.microsoft.com/office/drawing/2014/main" val="10006"/>
                  </a:ext>
                </a:extLst>
              </a:tr>
              <a:tr h="313071">
                <a:tc>
                  <a:txBody>
                    <a:bodyPr/>
                    <a:lstStyle/>
                    <a:p>
                      <a:pPr>
                        <a:buNone/>
                      </a:pPr>
                      <a:r>
                        <a:rPr lang="en-GB" altLang="en-US" sz="1600" dirty="0">
                          <a:latin typeface="Times New Roman" panose="02020603050405020304" pitchFamily="18" charset="0"/>
                          <a:cs typeface="Times New Roman" panose="02020603050405020304" pitchFamily="18" charset="0"/>
                        </a:rPr>
                        <a:t>Project Ownership</a:t>
                      </a:r>
                    </a:p>
                  </a:txBody>
                  <a:tcPr>
                    <a:solidFill>
                      <a:schemeClr val="bg1"/>
                    </a:solidFill>
                  </a:tcPr>
                </a:tc>
                <a:tc>
                  <a:txBody>
                    <a:bodyPr/>
                    <a:lstStyle/>
                    <a:p>
                      <a:pPr>
                        <a:buNone/>
                      </a:pPr>
                      <a:endParaRPr lang="en-GB" altLang="en-US" sz="16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0007"/>
                  </a:ext>
                </a:extLst>
              </a:tr>
            </a:tbl>
          </a:graphicData>
        </a:graphic>
      </p:graphicFrame>
      <p:sp>
        <p:nvSpPr>
          <p:cNvPr id="9" name="Rectangle 8"/>
          <p:cNvSpPr/>
          <p:nvPr/>
        </p:nvSpPr>
        <p:spPr>
          <a:xfrm>
            <a:off x="0" y="6291474"/>
            <a:ext cx="9906000" cy="566526"/>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7" y="0"/>
            <a:ext cx="8543925" cy="1325563"/>
          </a:xfrm>
        </p:spPr>
        <p:txBody>
          <a:bodyPr/>
          <a:lstStyle/>
          <a:p>
            <a:r>
              <a:rPr lang="en-GB" altLang="en-US" b="1" dirty="0">
                <a:latin typeface="Times New Roman" panose="02020603050405020304" pitchFamily="18" charset="0"/>
                <a:cs typeface="Times New Roman" panose="02020603050405020304" pitchFamily="18" charset="0"/>
              </a:rPr>
              <a:t>Key Economic Activities</a:t>
            </a:r>
          </a:p>
        </p:txBody>
      </p:sp>
      <p:sp>
        <p:nvSpPr>
          <p:cNvPr id="3" name="Content Placeholder 2"/>
          <p:cNvSpPr>
            <a:spLocks noGrp="1"/>
          </p:cNvSpPr>
          <p:nvPr>
            <p:ph idx="1"/>
          </p:nvPr>
        </p:nvSpPr>
        <p:spPr>
          <a:xfrm>
            <a:off x="681037" y="975306"/>
            <a:ext cx="8543925" cy="5517567"/>
          </a:xfrm>
        </p:spPr>
        <p:txBody>
          <a:bodyPr>
            <a:normAutofit/>
          </a:bodyPr>
          <a:lstStyle/>
          <a:p>
            <a:pPr marL="0" indent="0">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Tourism:</a:t>
            </a:r>
          </a:p>
          <a:p>
            <a:pPr marL="0" indent="0">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 railway network could boost tourism by making these destinations more accessible, creating economic opportunities in the hospitality and tourism sectors.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Urbanization and Real Estate:</a:t>
            </a:r>
          </a:p>
          <a:p>
            <a:pPr marL="0" indent="0">
              <a:buNone/>
            </a:pPr>
            <a:r>
              <a:rPr lang="en-US" sz="1600" i="0" dirty="0">
                <a:effectLst/>
                <a:latin typeface="Söhne"/>
              </a:rPr>
              <a:t>Urbanization increasing in Port Harcourt, Enugu, and </a:t>
            </a:r>
            <a:r>
              <a:rPr lang="en-US" sz="1600" i="0" dirty="0" err="1">
                <a:effectLst/>
                <a:latin typeface="Söhne"/>
              </a:rPr>
              <a:t>Uyo</a:t>
            </a:r>
            <a:r>
              <a:rPr lang="en-US" sz="1600" i="0" dirty="0">
                <a:effectLst/>
                <a:latin typeface="Söhne"/>
              </a:rPr>
              <a:t>; railway network would improve mobility, boost real estate, and raise property values.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MSMEs and Entrepreneurship:</a:t>
            </a:r>
          </a:p>
          <a:p>
            <a:pPr marL="0" indent="0">
              <a:buNone/>
            </a:pPr>
            <a:r>
              <a:rPr lang="en-US" sz="1600" i="0" dirty="0">
                <a:effectLst/>
                <a:latin typeface="Söhne"/>
              </a:rPr>
              <a:t>Regions boast vibrant MSME sectors; railway network could expand market access, connecting entrepreneurs to wider markets and suppliers, fostering growth.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Cross-Border Trade:</a:t>
            </a:r>
            <a:br>
              <a:rPr lang="en-US" sz="1600" dirty="0"/>
            </a:br>
            <a:r>
              <a:rPr lang="en-US" sz="1600" i="0" dirty="0">
                <a:effectLst/>
                <a:latin typeface="Söhne"/>
              </a:rPr>
              <a:t>Proximity to Cameroon and Benin positions regions as cross-border trade hubs; a regional railway network could strengthen trade ties with neighboring nations.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p:cNvSpPr/>
          <p:nvPr/>
        </p:nvSpPr>
        <p:spPr>
          <a:xfrm>
            <a:off x="0" y="6291474"/>
            <a:ext cx="9906000" cy="56652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2615" y="1411041"/>
            <a:ext cx="4513189" cy="4513189"/>
          </a:xfrm>
          <a:prstGeom prst="rect">
            <a:avLst/>
          </a:prstGeom>
        </p:spPr>
      </p:pic>
      <p:sp>
        <p:nvSpPr>
          <p:cNvPr id="2" name="Title 1"/>
          <p:cNvSpPr>
            <a:spLocks noGrp="1"/>
          </p:cNvSpPr>
          <p:nvPr>
            <p:ph type="title"/>
          </p:nvPr>
        </p:nvSpPr>
        <p:spPr/>
        <p:txBody>
          <a:bodyPr/>
          <a:lstStyle/>
          <a:p>
            <a:pPr algn="ctr"/>
            <a:r>
              <a:rPr lang="en-GB" sz="3600" b="1" dirty="0">
                <a:effectLst/>
                <a:latin typeface="Times New Roman" panose="02020603050405020304" pitchFamily="18" charset="0"/>
                <a:ea typeface="Calibri" panose="020F0502020204030204" pitchFamily="34" charset="0"/>
                <a:cs typeface="Times New Roman" panose="02020603050405020304" pitchFamily="18" charset="0"/>
              </a:rPr>
              <a:t>POTENTIAL PASSENGER TRAFFIC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681037" y="1564366"/>
            <a:ext cx="5561143" cy="4249833"/>
          </a:xfrm>
        </p:spPr>
        <p:txBody>
          <a:bodyPr>
            <a:normAutofit/>
          </a:bodyPr>
          <a:lstStyle/>
          <a:p>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Urban Commuting: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i="0" dirty="0">
                <a:effectLst/>
                <a:latin typeface="Times New Roman" panose="02020603050405020304" pitchFamily="18" charset="0"/>
                <a:cs typeface="Times New Roman" panose="02020603050405020304" pitchFamily="18" charset="0"/>
              </a:rPr>
              <a:t>Growing urban centers in South East and South </a:t>
            </a:r>
            <a:r>
              <a:rPr lang="en-US" sz="1600" i="0" dirty="0" err="1">
                <a:effectLst/>
                <a:latin typeface="Times New Roman" panose="02020603050405020304" pitchFamily="18" charset="0"/>
                <a:cs typeface="Times New Roman" panose="02020603050405020304" pitchFamily="18" charset="0"/>
              </a:rPr>
              <a:t>South</a:t>
            </a:r>
            <a:r>
              <a:rPr lang="en-US" sz="1600" i="0" dirty="0">
                <a:effectLst/>
                <a:latin typeface="Times New Roman" panose="02020603050405020304" pitchFamily="18" charset="0"/>
                <a:cs typeface="Times New Roman" panose="02020603050405020304" pitchFamily="18" charset="0"/>
              </a:rPr>
              <a:t> regions need improved transportation; a regional rail network could alleviate congestion and offer efficient intra-city mobility.</a:t>
            </a:r>
          </a:p>
          <a:p>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Inter-State Travel: </a:t>
            </a: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effectLst/>
                <a:latin typeface="Times New Roman" panose="02020603050405020304" pitchFamily="18" charset="0"/>
                <a:cs typeface="Times New Roman" panose="02020603050405020304" pitchFamily="18" charset="0"/>
              </a:rPr>
              <a:t> Major cities in South East and South </a:t>
            </a:r>
            <a:r>
              <a:rPr lang="en-US" sz="1600" b="0" i="0" dirty="0" err="1">
                <a:effectLst/>
                <a:latin typeface="Times New Roman" panose="02020603050405020304" pitchFamily="18" charset="0"/>
                <a:cs typeface="Times New Roman" panose="02020603050405020304" pitchFamily="18" charset="0"/>
              </a:rPr>
              <a:t>South</a:t>
            </a:r>
            <a:r>
              <a:rPr lang="en-US" sz="1600" b="0" i="0" dirty="0">
                <a:effectLst/>
                <a:latin typeface="Times New Roman" panose="02020603050405020304" pitchFamily="18" charset="0"/>
                <a:cs typeface="Times New Roman" panose="02020603050405020304" pitchFamily="18" charset="0"/>
              </a:rPr>
              <a:t> serve as hubs. A regional rail network could offer fast, reliable inter-city travel options.</a:t>
            </a:r>
          </a:p>
          <a:p>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Tourism: </a:t>
            </a:r>
          </a:p>
          <a:p>
            <a:pPr marL="0" indent="0">
              <a:buNone/>
            </a:pPr>
            <a:r>
              <a:rPr lang="en-US" sz="1600" b="0" i="0" dirty="0">
                <a:effectLst/>
                <a:latin typeface="Times New Roman" panose="02020603050405020304" pitchFamily="18" charset="0"/>
                <a:cs typeface="Times New Roman" panose="02020603050405020304" pitchFamily="18" charset="0"/>
              </a:rPr>
              <a:t>Regional rail network in South East and South </a:t>
            </a:r>
            <a:r>
              <a:rPr lang="en-US" sz="1600" b="0" i="0" dirty="0" err="1">
                <a:effectLst/>
                <a:latin typeface="Times New Roman" panose="02020603050405020304" pitchFamily="18" charset="0"/>
                <a:cs typeface="Times New Roman" panose="02020603050405020304" pitchFamily="18" charset="0"/>
              </a:rPr>
              <a:t>South</a:t>
            </a:r>
            <a:r>
              <a:rPr lang="en-US" sz="1600" b="0" i="0" dirty="0">
                <a:effectLst/>
                <a:latin typeface="Times New Roman" panose="02020603050405020304" pitchFamily="18" charset="0"/>
                <a:cs typeface="Times New Roman" panose="02020603050405020304" pitchFamily="18" charset="0"/>
              </a:rPr>
              <a:t> regions can enhance tourism by improving access to cultural and natural attractions, increasing passenger traffic for leisure activities.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 name="Straight Connector 3"/>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6291474"/>
            <a:ext cx="9906000" cy="56652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40" y="608647"/>
            <a:ext cx="8543925" cy="595926"/>
          </a:xfrm>
        </p:spPr>
        <p:txBody>
          <a:bodyPr>
            <a:normAutofit fontScale="90000"/>
          </a:bodyPr>
          <a:lstStyle/>
          <a:p>
            <a:pPr algn="ctr"/>
            <a:r>
              <a:rPr lang="en-GB" sz="2700" dirty="0">
                <a:effectLst/>
                <a:latin typeface="Times New Roman" panose="02020603050405020304" pitchFamily="18" charset="0"/>
                <a:ea typeface="Calibri" panose="020F0502020204030204" pitchFamily="34" charset="0"/>
                <a:cs typeface="Times New Roman" panose="02020603050405020304" pitchFamily="18" charset="0"/>
              </a:rPr>
              <a:t>2. Potential Freight Traffic: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559740" y="1027908"/>
            <a:ext cx="9097444" cy="6100680"/>
          </a:xfrm>
        </p:spPr>
        <p:txBody>
          <a:bodyPr/>
          <a:lstStyle/>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Manufacturing and Industry: </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effectLst/>
                <a:latin typeface="Times New Roman" panose="02020603050405020304" pitchFamily="18" charset="0"/>
                <a:cs typeface="Times New Roman" panose="02020603050405020304" pitchFamily="18" charset="0"/>
              </a:rPr>
              <a:t>Regional rail network in South East and South </a:t>
            </a:r>
            <a:r>
              <a:rPr lang="en-US" sz="1600" b="0" i="0" dirty="0" err="1">
                <a:effectLst/>
                <a:latin typeface="Times New Roman" panose="02020603050405020304" pitchFamily="18" charset="0"/>
                <a:cs typeface="Times New Roman" panose="02020603050405020304" pitchFamily="18" charset="0"/>
              </a:rPr>
              <a:t>South</a:t>
            </a:r>
            <a:r>
              <a:rPr lang="en-US" sz="1600" b="0" i="0" dirty="0">
                <a:effectLst/>
                <a:latin typeface="Times New Roman" panose="02020603050405020304" pitchFamily="18" charset="0"/>
                <a:cs typeface="Times New Roman" panose="02020603050405020304" pitchFamily="18" charset="0"/>
              </a:rPr>
              <a:t> regions would streamline transportation of raw materials and finished goods, lowering costs for businesses.</a:t>
            </a: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Agricultural Products: </a:t>
            </a:r>
          </a:p>
          <a:p>
            <a:pPr marL="0" indent="0">
              <a:buNone/>
            </a:pPr>
            <a:r>
              <a:rPr lang="en-US" sz="1600" b="0" i="0" dirty="0">
                <a:effectLst/>
                <a:latin typeface="Times New Roman" panose="02020603050405020304" pitchFamily="18" charset="0"/>
                <a:cs typeface="Times New Roman" panose="02020603050405020304" pitchFamily="18" charset="0"/>
              </a:rPr>
              <a:t>A rail network in these regions would enhance transportation of agricultural products, bolstering regional and national food supply chains.</a:t>
            </a: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Oil and Gas Sector: </a:t>
            </a:r>
          </a:p>
          <a:p>
            <a:pPr marL="0" indent="0">
              <a:buNone/>
            </a:pPr>
            <a:r>
              <a:rPr lang="en-US" sz="1600" b="0" i="0" dirty="0">
                <a:effectLst/>
                <a:latin typeface="Times New Roman" panose="02020603050405020304" pitchFamily="18" charset="0"/>
                <a:cs typeface="Times New Roman" panose="02020603050405020304" pitchFamily="18" charset="0"/>
              </a:rPr>
              <a:t>The South-South region is a key hub for the oil and gas industry; a rail network would efficiently transport equipment, materials, and products linked to this sector.</a:t>
            </a:r>
          </a:p>
          <a:p>
            <a:pPr marL="0" indent="0">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Inter-Regional Trade</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effectLst/>
                <a:latin typeface="Times New Roman" panose="02020603050405020304" pitchFamily="18" charset="0"/>
                <a:cs typeface="Times New Roman" panose="02020603050405020304" pitchFamily="18" charset="0"/>
              </a:rPr>
              <a:t>Better rail freight connections could boost inter-regional trade by efficiently transporting goods between the South East, South </a:t>
            </a:r>
            <a:r>
              <a:rPr lang="en-US" sz="1600" b="0" i="0" dirty="0" err="1">
                <a:effectLst/>
                <a:latin typeface="Times New Roman" panose="02020603050405020304" pitchFamily="18" charset="0"/>
                <a:cs typeface="Times New Roman" panose="02020603050405020304" pitchFamily="18" charset="0"/>
              </a:rPr>
              <a:t>South</a:t>
            </a:r>
            <a:r>
              <a:rPr lang="en-US" sz="1600" b="0" i="0" dirty="0">
                <a:effectLst/>
                <a:latin typeface="Times New Roman" panose="02020603050405020304" pitchFamily="18" charset="0"/>
                <a:cs typeface="Times New Roman" panose="02020603050405020304" pitchFamily="18" charset="0"/>
              </a:rPr>
              <a:t> regions, and beyond.</a:t>
            </a:r>
          </a:p>
          <a:p>
            <a:pPr marL="0" indent="0">
              <a:buNone/>
            </a:pPr>
            <a:endParaRPr lang="en-GB" sz="1800" dirty="0">
              <a:effectLst/>
              <a:latin typeface="Times New Roman" panose="02020603050405020304" pitchFamily="18" charset="0"/>
              <a:ea typeface="Calibri" panose="020F0502020204030204" pitchFamily="34" charset="0"/>
            </a:endParaRPr>
          </a:p>
        </p:txBody>
      </p:sp>
      <p:cxnSp>
        <p:nvCxnSpPr>
          <p:cNvPr id="4" name="Straight Connector 3"/>
          <p:cNvCxnSpPr/>
          <p:nvPr/>
        </p:nvCxnSpPr>
        <p:spPr>
          <a:xfrm>
            <a:off x="314776" y="913167"/>
            <a:ext cx="9342408"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0" y="6249353"/>
            <a:ext cx="9906000" cy="59592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650966"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7748" y="184206"/>
            <a:ext cx="6139640" cy="1251839"/>
          </a:xfrm>
        </p:spPr>
        <p:txBody>
          <a:bodyPr>
            <a:normAutofit fontScale="90000"/>
          </a:bodyPr>
          <a:lstStyle/>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r>
              <a:rPr lang="en-GB" sz="27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ANALYSIS OF EXISTING TRANSPORTATION INFRASTRUCTURE:</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p:cNvSpPr>
            <a:spLocks noGrp="1"/>
          </p:cNvSpPr>
          <p:nvPr>
            <p:ph idx="1"/>
          </p:nvPr>
        </p:nvSpPr>
        <p:spPr>
          <a:xfrm>
            <a:off x="373127" y="1153820"/>
            <a:ext cx="6064996" cy="5360486"/>
          </a:xfrm>
        </p:spPr>
        <p:txBody>
          <a:bodyPr>
            <a:normAutofit/>
          </a:bodyPr>
          <a:lstStyle/>
          <a:p>
            <a:r>
              <a:rPr lang="en-GB" sz="1900" dirty="0">
                <a:solidFill>
                  <a:schemeClr val="bg1"/>
                </a:solidFill>
                <a:effectLst/>
                <a:latin typeface="Times New Roman" panose="02020603050405020304" pitchFamily="18" charset="0"/>
                <a:ea typeface="Calibri" panose="020F0502020204030204" pitchFamily="34" charset="0"/>
              </a:rPr>
              <a:t>Road Network: </a:t>
            </a:r>
            <a:endParaRPr lang="en-US" sz="1900" dirty="0">
              <a:solidFill>
                <a:schemeClr val="bg1"/>
              </a:solidFill>
              <a:effectLst/>
              <a:latin typeface="Times New Roman" panose="02020603050405020304" pitchFamily="18" charset="0"/>
              <a:ea typeface="Calibri" panose="020F0502020204030204" pitchFamily="34" charset="0"/>
            </a:endParaRPr>
          </a:p>
          <a:p>
            <a:pPr marL="0" indent="0">
              <a:buNone/>
            </a:pPr>
            <a:r>
              <a:rPr lang="en-US" sz="1900" b="0" i="0" dirty="0">
                <a:solidFill>
                  <a:schemeClr val="bg1"/>
                </a:solidFill>
                <a:effectLst/>
                <a:latin typeface="Söhne"/>
              </a:rPr>
              <a:t>The region's road network links major cities but faces challenges like congestion, maintenance issues, and the need for expansion to support population growth and economic activities.</a:t>
            </a:r>
            <a:endParaRPr lang="en-GB" sz="1900" b="0" i="0" dirty="0">
              <a:solidFill>
                <a:schemeClr val="bg1"/>
              </a:solidFill>
              <a:effectLst/>
              <a:latin typeface="Times New Roman" panose="02020603050405020304" pitchFamily="18" charset="0"/>
            </a:endParaRPr>
          </a:p>
          <a:p>
            <a:pPr marL="0" indent="0">
              <a:buNone/>
            </a:pP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According to Industry operators, only </a:t>
            </a:r>
            <a:r>
              <a:rPr lang="en-GB" sz="19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37% </a:t>
            </a:r>
            <a:r>
              <a:rPr lang="en-GB" sz="19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 </a:t>
            </a: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Nigeria’s </a:t>
            </a:r>
            <a:r>
              <a:rPr lang="en-GB" sz="19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195,000 </a:t>
            </a: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kilometres of roads are currently in good condition, with the remaining </a:t>
            </a:r>
            <a:r>
              <a:rPr lang="en-GB" sz="19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63%</a:t>
            </a:r>
            <a:r>
              <a:rPr lang="en-GB" sz="19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disrepair.</a:t>
            </a:r>
          </a:p>
          <a:p>
            <a:pPr marL="0" indent="0">
              <a:buNone/>
            </a:pPr>
            <a:r>
              <a:rPr lang="en-GB" sz="1900" dirty="0">
                <a:solidFill>
                  <a:schemeClr val="bg1"/>
                </a:solidFill>
                <a:effectLst/>
                <a:latin typeface="Times New Roman" panose="02020603050405020304" pitchFamily="18" charset="0"/>
                <a:ea typeface="Calibri" panose="020F0502020204030204" pitchFamily="34" charset="0"/>
              </a:rPr>
              <a:t>Rail Network: </a:t>
            </a:r>
            <a:br>
              <a:rPr lang="en-US" sz="1900" dirty="0">
                <a:solidFill>
                  <a:schemeClr val="bg1"/>
                </a:solidFill>
              </a:rPr>
            </a:br>
            <a:r>
              <a:rPr lang="en-US" sz="1900" b="0" i="0" dirty="0">
                <a:solidFill>
                  <a:schemeClr val="bg1"/>
                </a:solidFill>
                <a:effectLst/>
                <a:latin typeface="Söhne"/>
              </a:rPr>
              <a:t>Existing rail network in region limited; cities like Enugu, Port Harcourt, Aba have connections, but expansion and modernization needed for broader connectivity as many states lack rail access.</a:t>
            </a:r>
            <a:endParaRPr lang="en-GB" sz="1900" b="0" i="0"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According to  National Bureau of Statistics (NBS), rail infrastructure accounted for less than </a:t>
            </a:r>
            <a:r>
              <a:rPr lang="en-GB" sz="19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1% </a:t>
            </a:r>
            <a:r>
              <a:rPr lang="en-GB"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 the transportation sector’s contribution to Nigeria’s  (GDP) at the end of 2021. </a:t>
            </a:r>
            <a:endParaRPr lang="en-US" sz="1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Times New Roman" panose="02020603050405020304" pitchFamily="18" charset="0"/>
              <a:ea typeface="Calibri" panose="020F0502020204030204" pitchFamily="34" charset="0"/>
            </a:endParaRPr>
          </a:p>
        </p:txBody>
      </p:sp>
      <p:cxnSp>
        <p:nvCxnSpPr>
          <p:cNvPr id="4" name="Straight Connector 3"/>
          <p:cNvCxnSpPr/>
          <p:nvPr/>
        </p:nvCxnSpPr>
        <p:spPr>
          <a:xfrm>
            <a:off x="281796" y="1043796"/>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186" y="3949421"/>
            <a:ext cx="4446447" cy="29085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44" y="0"/>
            <a:ext cx="8543925" cy="1325563"/>
          </a:xfrm>
        </p:spPr>
        <p:txBody>
          <a:bodyPr>
            <a:normAutofit/>
          </a:bodyPr>
          <a:lstStyle/>
          <a:p>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3. ANALYSIS  </a:t>
            </a:r>
            <a:endParaRPr lang="en-US" sz="2400" dirty="0"/>
          </a:p>
        </p:txBody>
      </p:sp>
      <p:sp>
        <p:nvSpPr>
          <p:cNvPr id="3" name="Content Placeholder 2"/>
          <p:cNvSpPr>
            <a:spLocks noGrp="1"/>
          </p:cNvSpPr>
          <p:nvPr>
            <p:ph idx="1"/>
          </p:nvPr>
        </p:nvSpPr>
        <p:spPr/>
        <p:txBody>
          <a:bodyPr/>
          <a:lstStyle/>
          <a:p>
            <a:pPr marL="0" indent="0">
              <a:buNone/>
            </a:pPr>
            <a:r>
              <a:rPr lang="en-GB" sz="1600" b="1" dirty="0">
                <a:effectLst/>
                <a:latin typeface="Times New Roman" panose="02020603050405020304" pitchFamily="18" charset="0"/>
                <a:ea typeface="Calibri" panose="020F0502020204030204" pitchFamily="34" charset="0"/>
              </a:rPr>
              <a:t>Airports:</a:t>
            </a:r>
            <a:r>
              <a:rPr lang="en-GB" sz="1600" dirty="0">
                <a:effectLst/>
                <a:latin typeface="Times New Roman" panose="02020603050405020304" pitchFamily="18" charset="0"/>
                <a:ea typeface="Calibri" panose="020F0502020204030204" pitchFamily="34" charset="0"/>
              </a:rPr>
              <a:t> </a:t>
            </a:r>
            <a:endParaRPr lang="en-US" sz="1600" dirty="0">
              <a:effectLst/>
              <a:latin typeface="Times New Roman" panose="02020603050405020304" pitchFamily="18" charset="0"/>
              <a:ea typeface="Calibri" panose="020F0502020204030204" pitchFamily="34" charset="0"/>
            </a:endParaRPr>
          </a:p>
          <a:p>
            <a:pPr marL="0" indent="0">
              <a:buNone/>
            </a:pPr>
            <a:r>
              <a:rPr lang="en-US" sz="1600" i="0" dirty="0">
                <a:effectLst/>
                <a:latin typeface="Söhne"/>
              </a:rPr>
              <a:t>Region has airports, including Port Harcourt, Enugu, and Owerri; air travel not affordable for most. A regional rail network could offer an alternative, complementing existing options. Air transportation growing due to security concerns on highways, but industry's contribution to GDP remains low due to terminal facilities' lack of expansion.</a:t>
            </a:r>
          </a:p>
          <a:p>
            <a:pPr marL="0" indent="0">
              <a:buNone/>
            </a:pPr>
            <a:r>
              <a:rPr lang="en-GB" sz="1600" b="1" dirty="0">
                <a:effectLst/>
                <a:latin typeface="Times New Roman" panose="02020603050405020304" pitchFamily="18" charset="0"/>
                <a:ea typeface="Calibri" panose="020F0502020204030204" pitchFamily="34" charset="0"/>
              </a:rPr>
              <a:t>Water Transportation: </a:t>
            </a:r>
          </a:p>
          <a:p>
            <a:pPr marL="0" indent="0">
              <a:buNone/>
            </a:pP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Nigeria’s waterways span </a:t>
            </a:r>
            <a:r>
              <a:rPr lang="en-GB" sz="16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10,000</a:t>
            </a: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kilometers</a:t>
            </a: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although only circa </a:t>
            </a:r>
            <a:r>
              <a:rPr lang="en-GB" sz="16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3,800</a:t>
            </a: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kilometers</a:t>
            </a: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are navigable.  </a:t>
            </a:r>
            <a:r>
              <a:rPr lang="en-GB" sz="16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28 of the 36 </a:t>
            </a:r>
            <a:r>
              <a:rPr lang="en-GB" sz="16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states in Nigeria can be accessed through the waterways. The Niger and Benue rivers constitute the major channels for inland navigation which include but are not limited to the Cross River, Port Novo- Badagry-Lagos waterways, as well as the Lekki and Lagos lagoons.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pic>
        <p:nvPicPr>
          <p:cNvPr id="5" name="Picture 4"/>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049" y="5080820"/>
            <a:ext cx="1210654" cy="1210654"/>
          </a:xfrm>
          <a:prstGeom prst="rect">
            <a:avLst/>
          </a:prstGeom>
        </p:spPr>
      </p:pic>
      <p:sp>
        <p:nvSpPr>
          <p:cNvPr id="8" name="Rectangle 7"/>
          <p:cNvSpPr/>
          <p:nvPr/>
        </p:nvSpPr>
        <p:spPr>
          <a:xfrm>
            <a:off x="0" y="6291474"/>
            <a:ext cx="9906000" cy="5665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544578" y="4452800"/>
            <a:ext cx="2280557" cy="2280557"/>
          </a:xfrm>
          <a:prstGeom prst="rect">
            <a:avLst/>
          </a:prstGeom>
        </p:spPr>
      </p:pic>
      <p:cxnSp>
        <p:nvCxnSpPr>
          <p:cNvPr id="11" name="Straight Connector 10"/>
          <p:cNvCxnSpPr/>
          <p:nvPr/>
        </p:nvCxnSpPr>
        <p:spPr>
          <a:xfrm>
            <a:off x="281796" y="1325563"/>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FEDERAL NAVIGABLE WATERWAYS</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3" name="Content Placeholder 2"/>
          <p:cNvSpPr>
            <a:spLocks noGrp="1"/>
          </p:cNvSpPr>
          <p:nvPr>
            <p:ph idx="1"/>
          </p:nvPr>
        </p:nvSpPr>
        <p:spPr>
          <a:xfrm>
            <a:off x="681037" y="1486597"/>
            <a:ext cx="8543925" cy="4351338"/>
          </a:xfrm>
        </p:spPr>
        <p:txBody>
          <a:bodyPr>
            <a:normAutofit/>
          </a:bodyPr>
          <a:lstStyle/>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1. The River Niger from the Nigerian/Niger/Benin border, through the Nun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Forcados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distributaries to the Atlantic Ocean.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2. The River Benue from the Nigerian/Cameroun border to its confluence with River Niger at Lokoja.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3. The Cross River from the Nigerian/Cameroun border to the Atlantic. Ocean, and all its distributaries.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4. Rivers Sokoto. Kaduna.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Geriny</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Gongola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Taraba. Donga. Katsina-Ala. Anambra. Ogun. Oluwa. Osse, Benin, Imo. Kwa Ibo.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95" t="32061" r="195" b="23245"/>
          <a:stretch>
            <a:fillRect/>
          </a:stretch>
        </p:blipFill>
        <p:spPr>
          <a:xfrm>
            <a:off x="0" y="4071464"/>
            <a:ext cx="9906000" cy="2786536"/>
          </a:xfrm>
          <a:prstGeom prst="rect">
            <a:avLst/>
          </a:prstGeom>
        </p:spPr>
      </p:pic>
      <p:cxnSp>
        <p:nvCxnSpPr>
          <p:cNvPr id="8" name="Straight Connector 7"/>
          <p:cNvCxnSpPr/>
          <p:nvPr/>
        </p:nvCxnSpPr>
        <p:spPr>
          <a:xfrm>
            <a:off x="281796" y="1325563"/>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038" y="1253331"/>
            <a:ext cx="8543925" cy="4351338"/>
          </a:xfrm>
        </p:spPr>
        <p:txBody>
          <a:bodyPr>
            <a:normAutofit/>
          </a:bodyPr>
          <a:lstStyle/>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5. The Intra-coastal route from Badagry. along the Badagry Creek to Lagos through Lagos Lagoon to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Epe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Lekki Lagoon lo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Iwopin</a:t>
            </a:r>
            <a:r>
              <a:rPr lang="en-GB" sz="1800" dirty="0">
                <a:latin typeface="Times New Roman" panose="02020603050405020304" pitchFamily="18" charset="0"/>
                <a:ea typeface="Calibri" panose="020F0502020204030204" pitchFamily="34" charset="0"/>
                <a:cs typeface="Times New Roman" panose="02020603050405020304" pitchFamily="18" charset="0"/>
              </a:rPr>
              <a:t> and other channels.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6. The waterway from Warri along the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Forcados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River, through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Frukana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Siama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Bomadi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Angalabiri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Patani</a:t>
            </a:r>
            <a:r>
              <a:rPr lang="en-GB" sz="1800" dirty="0">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Torofani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down River Nun to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Agberi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Kiama and others.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7. The waterway from Port Harcourt, through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Amadi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Creek down Bonny River, into Opobo Channel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Adoni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River, through Andoni Flats,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Tellifer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Creek, Imo River. Shooter Creek. Kwa Ibo Creek, Kwa Ibo River, Stubbs Creeks.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Widenham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Creek,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Effiat-Mbo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Creek, Cross River estuary to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Oron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and Calabar.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5" t="32061" r="195" b="23245"/>
          <a:stretch>
            <a:fillRect/>
          </a:stretch>
        </p:blipFill>
        <p:spPr>
          <a:xfrm>
            <a:off x="0" y="4071464"/>
            <a:ext cx="9906000" cy="2786536"/>
          </a:xfrm>
          <a:prstGeom prst="rect">
            <a:avLst/>
          </a:prstGeom>
        </p:spPr>
      </p:pic>
      <p:sp>
        <p:nvSpPr>
          <p:cNvPr id="7" name="Title 1"/>
          <p:cNvSpPr txBox="1"/>
          <p:nvPr/>
        </p:nvSpPr>
        <p:spPr>
          <a:xfrm>
            <a:off x="681037" y="103870"/>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b="1"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FEDERAL NAVIGABLE WATERWAYS</a:t>
            </a:r>
            <a:br>
              <a:rPr lang="en-US" sz="2400" dirty="0">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cxnSp>
        <p:nvCxnSpPr>
          <p:cNvPr id="8" name="Straight Connector 7"/>
          <p:cNvCxnSpPr/>
          <p:nvPr/>
        </p:nvCxnSpPr>
        <p:spPr>
          <a:xfrm>
            <a:off x="281795" y="955449"/>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1038" y="1499053"/>
            <a:ext cx="8543925" cy="4351338"/>
          </a:xfrm>
        </p:spPr>
        <p:txBody>
          <a:bodyPr/>
          <a:lstStyle/>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8. Rivers Benin.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Ethiope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Ossiomo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Onne, Aba.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Azumini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Olomum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Siluko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Talifa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Forcados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Penington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Escravos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Warri, Ramos and through other rivers</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9. Creeks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Odiama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Agamama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Tora,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Nembe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Krakama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Buguma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Bille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Finima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New Calabar,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Ekole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Cawthprne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Channel,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Ikane-Bakassi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Omu</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Kwato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Gwato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Adagbrassa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and others.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10. Lakes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Mahin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Oguta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Osiam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Ehomu</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11. The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Orashi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River from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Oguta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Lake to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Ebocha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Omoku</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Kreigani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Moiama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Okariki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Egbema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Sombreiro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River.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12. Lake Chad, that part within Nigeria.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5" t="55494" r="195" b="23245"/>
          <a:stretch>
            <a:fillRect/>
          </a:stretch>
        </p:blipFill>
        <p:spPr>
          <a:xfrm>
            <a:off x="0" y="5532436"/>
            <a:ext cx="9906000" cy="1325563"/>
          </a:xfrm>
          <a:prstGeom prst="rect">
            <a:avLst/>
          </a:prstGeom>
        </p:spPr>
      </p:pic>
      <p:sp>
        <p:nvSpPr>
          <p:cNvPr id="7" name="Title 1"/>
          <p:cNvSpPr txBox="1"/>
          <p:nvPr/>
        </p:nvSpPr>
        <p:spPr>
          <a:xfrm>
            <a:off x="681037" y="103870"/>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b="1"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FEDERAL NAVIGABLE WATERWAYS</a:t>
            </a:r>
            <a:br>
              <a:rPr lang="en-US" sz="2400" dirty="0">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cxnSp>
        <p:nvCxnSpPr>
          <p:cNvPr id="8" name="Straight Connector 7"/>
          <p:cNvCxnSpPr/>
          <p:nvPr/>
        </p:nvCxnSpPr>
        <p:spPr>
          <a:xfrm>
            <a:off x="281795" y="955449"/>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6357257" cy="6858000"/>
          </a:xfrm>
          <a:prstGeom prst="rect">
            <a:avLst/>
          </a:pr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86668" y="336777"/>
            <a:ext cx="8543925" cy="1325563"/>
          </a:xfrm>
        </p:spPr>
        <p:txBody>
          <a:bodyPr/>
          <a:lstStyle/>
          <a:p>
            <a:pPr algn="ctr"/>
            <a:r>
              <a:rPr lang="en-GB" sz="1800" b="1" dirty="0">
                <a:solidFill>
                  <a:schemeClr val="bg1"/>
                </a:solidFill>
                <a:effectLst/>
                <a:latin typeface="Times New Roman" panose="02020603050405020304" pitchFamily="18" charset="0"/>
                <a:ea typeface="Calibri" panose="020F0502020204030204" pitchFamily="34" charset="0"/>
              </a:rPr>
              <a:t>URBAN TRANSPORTATION: </a:t>
            </a:r>
            <a:endParaRPr lang="en-US" b="1" dirty="0">
              <a:solidFill>
                <a:schemeClr val="bg1"/>
              </a:solidFill>
            </a:endParaRPr>
          </a:p>
        </p:txBody>
      </p:sp>
      <p:sp>
        <p:nvSpPr>
          <p:cNvPr id="3" name="Content Placeholder 2"/>
          <p:cNvSpPr>
            <a:spLocks noGrp="1"/>
          </p:cNvSpPr>
          <p:nvPr>
            <p:ph idx="1"/>
          </p:nvPr>
        </p:nvSpPr>
        <p:spPr>
          <a:xfrm>
            <a:off x="471147" y="1716767"/>
            <a:ext cx="5414962" cy="4782344"/>
          </a:xfrm>
        </p:spPr>
        <p:txBody>
          <a:bodyPr>
            <a:normAutofit/>
          </a:bodyPr>
          <a:lstStyle/>
          <a:p>
            <a:pPr marL="0" indent="0">
              <a:buNone/>
            </a:pPr>
            <a:r>
              <a:rPr lang="en-US" sz="1800" b="0" i="0" dirty="0">
                <a:solidFill>
                  <a:schemeClr val="bg1"/>
                </a:solidFill>
                <a:effectLst/>
                <a:latin typeface="Söhne"/>
              </a:rPr>
              <a:t>Urban centers in the regions encounter traffic congestion and insufficient public transportation infrastructure; investing in urban transportation systems would complement regional rail connectivity. </a:t>
            </a:r>
          </a:p>
          <a:p>
            <a:endParaRPr lang="en-US" sz="1800" dirty="0">
              <a:solidFill>
                <a:schemeClr val="bg1"/>
              </a:solidFill>
              <a:latin typeface="Söhne"/>
            </a:endParaRPr>
          </a:p>
          <a:p>
            <a:pPr marL="0" indent="0">
              <a:buNone/>
            </a:pPr>
            <a:r>
              <a:rPr lang="en-US" sz="1800" b="0" i="0" dirty="0">
                <a:solidFill>
                  <a:schemeClr val="bg1"/>
                </a:solidFill>
                <a:effectLst/>
                <a:latin typeface="Söhne"/>
              </a:rPr>
              <a:t>The South East and South </a:t>
            </a:r>
            <a:r>
              <a:rPr lang="en-US" sz="1800" b="0" i="0" dirty="0" err="1">
                <a:solidFill>
                  <a:schemeClr val="bg1"/>
                </a:solidFill>
                <a:effectLst/>
                <a:latin typeface="Söhne"/>
              </a:rPr>
              <a:t>South</a:t>
            </a:r>
            <a:r>
              <a:rPr lang="en-US" sz="1800" b="0" i="0" dirty="0">
                <a:solidFill>
                  <a:schemeClr val="bg1"/>
                </a:solidFill>
                <a:effectLst/>
                <a:latin typeface="Söhne"/>
              </a:rPr>
              <a:t> regions of Nigeria have substantial potential for passenger and freight traffic, necessitating the development of a modern, integrated regional rail network to address current challenges and drive economic growth and regional development.</a:t>
            </a:r>
            <a:endParaRPr lang="en-US" sz="18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038" y="1911727"/>
            <a:ext cx="2845934" cy="271681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906000" cy="547188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COMPETITOR SERVICES AND ALTERNATIVE TRANSPORTATION OPTIONS.</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TRAVEL COST:</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bg1"/>
              </a:solidFill>
            </a:endParaRPr>
          </a:p>
        </p:txBody>
      </p:sp>
      <p:sp>
        <p:nvSpPr>
          <p:cNvPr id="3" name="Content Placeholder 2"/>
          <p:cNvSpPr>
            <a:spLocks noGrp="1"/>
          </p:cNvSpPr>
          <p:nvPr>
            <p:ph idx="1"/>
          </p:nvPr>
        </p:nvSpPr>
        <p:spPr>
          <a:xfrm>
            <a:off x="794562" y="1386114"/>
            <a:ext cx="7977770" cy="2223861"/>
          </a:xfrm>
        </p:spPr>
        <p:txBody>
          <a:bodyPr numCol="2">
            <a:normAutofit lnSpcReduction="10000"/>
          </a:bodyPr>
          <a:lstStyle/>
          <a:p>
            <a:pPr marL="0" marR="0">
              <a:lnSpc>
                <a:spcPct val="107000"/>
              </a:lnSpc>
              <a:spcBef>
                <a:spcPts val="0"/>
              </a:spcBef>
              <a:spcAft>
                <a:spcPts val="800"/>
              </a:spcAft>
            </a:pP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Abakiliki</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Port Harcourt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Road</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Flight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Waterway</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Rail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Benin to </a:t>
            </a: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Akwo</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Ibom</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Road</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Flight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Waterway</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Rail</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255" y="3315352"/>
            <a:ext cx="5942046" cy="3087489"/>
          </a:xfrm>
          <a:prstGeom prst="rect">
            <a:avLst/>
          </a:prstGeom>
        </p:spPr>
      </p:pic>
      <p:cxnSp>
        <p:nvCxnSpPr>
          <p:cNvPr id="7" name="Straight Connector 6"/>
          <p:cNvCxnSpPr/>
          <p:nvPr/>
        </p:nvCxnSpPr>
        <p:spPr>
          <a:xfrm>
            <a:off x="0" y="1096963"/>
            <a:ext cx="9906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8F439B-614B-A001-7C0E-ED7C5AF088E2}"/>
              </a:ext>
            </a:extLst>
          </p:cNvPr>
          <p:cNvSpPr/>
          <p:nvPr/>
        </p:nvSpPr>
        <p:spPr>
          <a:xfrm>
            <a:off x="559740" y="989045"/>
            <a:ext cx="9088016" cy="3760237"/>
          </a:xfrm>
          <a:prstGeom prst="rect">
            <a:avLst/>
          </a:prstGeom>
          <a:solidFill>
            <a:srgbClr val="1F5D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DCEE91-128D-802A-3535-9FFC453DA942}"/>
              </a:ext>
            </a:extLst>
          </p:cNvPr>
          <p:cNvSpPr>
            <a:spLocks noGrp="1"/>
          </p:cNvSpPr>
          <p:nvPr>
            <p:ph idx="1"/>
          </p:nvPr>
        </p:nvSpPr>
        <p:spPr>
          <a:xfrm>
            <a:off x="727790" y="1156997"/>
            <a:ext cx="8798767" cy="3592285"/>
          </a:xfrm>
        </p:spPr>
        <p:txBody>
          <a:bodyPr>
            <a:normAutofit lnSpcReduction="10000"/>
          </a:bodyPr>
          <a:lstStyle/>
          <a:p>
            <a:pPr marL="0" marR="0" lvl="0" indent="0">
              <a:lnSpc>
                <a:spcPct val="107000"/>
              </a:lnSpc>
              <a:spcBef>
                <a:spcPts val="0"/>
              </a:spcBef>
              <a:spcAft>
                <a:spcPts val="800"/>
              </a:spcAft>
              <a:buNone/>
              <a:tabLst>
                <a:tab pos="457200" algn="l"/>
              </a:tabLst>
            </a:pPr>
            <a:r>
              <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Trade and Commerce: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Both regions are significant hubs for trade and commerce, hosting major markets and business </a:t>
            </a: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 regional railway network would facilitate the efficient movement of goods between cities, promoting intra-regional trade.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Agriculture:</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Agriculture is a crucial economic activity in these regions, with fertile land supporting the cultivation of crops and other agricultural products. A railway network can aid in transporting agricultural produce to markets and processing </a:t>
            </a: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enhancing the agricultural value chain.</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Oil and Gas Industry:</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tabLst>
                <a:tab pos="457200" algn="l"/>
              </a:tabLst>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South </a:t>
            </a: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South</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region is a major player in Nigeria's oil and gas industry, hosting oil-producing states. A railway network would support the transportation of equipment, materials, and personnel, contributing to the growth and efficiency of the industry.</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8FD0E58-FAAE-486D-0E74-CC7837C501BA}"/>
              </a:ext>
            </a:extLst>
          </p:cNvPr>
          <p:cNvSpPr>
            <a:spLocks noGrp="1"/>
          </p:cNvSpPr>
          <p:nvPr>
            <p:ph type="title"/>
          </p:nvPr>
        </p:nvSpPr>
        <p:spPr>
          <a:xfrm>
            <a:off x="559740" y="-36350"/>
            <a:ext cx="8543925" cy="1325563"/>
          </a:xfrm>
        </p:spPr>
        <p:txBody>
          <a:bodyPr>
            <a:normAutofit/>
          </a:bodyPr>
          <a:lstStyle/>
          <a:p>
            <a:r>
              <a:rPr lang="en-GB" altLang="en-US" sz="2800" b="1" dirty="0">
                <a:latin typeface="Times New Roman" panose="02020603050405020304" pitchFamily="18" charset="0"/>
                <a:cs typeface="Times New Roman" panose="02020603050405020304" pitchFamily="18" charset="0"/>
              </a:rPr>
              <a:t>NEED FOR SESS RAIL NETWORK</a:t>
            </a:r>
          </a:p>
        </p:txBody>
      </p:sp>
      <p:pic>
        <p:nvPicPr>
          <p:cNvPr id="8" name="Picture 7">
            <a:extLst>
              <a:ext uri="{FF2B5EF4-FFF2-40B4-BE49-F238E27FC236}">
                <a16:creationId xmlns:a16="http://schemas.microsoft.com/office/drawing/2014/main" id="{E4B4FE1B-C747-B42E-043F-44D786E10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16952">
            <a:off x="5399340" y="3349886"/>
            <a:ext cx="4849582" cy="4849582"/>
          </a:xfrm>
          <a:prstGeom prst="rect">
            <a:avLst/>
          </a:prstGeom>
        </p:spPr>
      </p:pic>
    </p:spTree>
    <p:extLst>
      <p:ext uri="{BB962C8B-B14F-4D97-AF65-F5344CB8AC3E}">
        <p14:creationId xmlns:p14="http://schemas.microsoft.com/office/powerpoint/2010/main" val="2229790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7217229"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GB"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TECHNICAL ANALYSIS:</a:t>
            </a:r>
            <a:b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b="1" dirty="0">
              <a:solidFill>
                <a:schemeClr val="bg1"/>
              </a:solidFill>
            </a:endParaRPr>
          </a:p>
        </p:txBody>
      </p:sp>
      <p:sp>
        <p:nvSpPr>
          <p:cNvPr id="3" name="Content Placeholder 2"/>
          <p:cNvSpPr>
            <a:spLocks noGrp="1"/>
          </p:cNvSpPr>
          <p:nvPr>
            <p:ph idx="1"/>
          </p:nvPr>
        </p:nvSpPr>
        <p:spPr>
          <a:xfrm>
            <a:off x="681038" y="1116497"/>
            <a:ext cx="6296706" cy="5534674"/>
          </a:xfrm>
        </p:spPr>
        <p:txBody>
          <a:bodyPr>
            <a:normAutofit/>
          </a:bodyPr>
          <a:lstStyle/>
          <a:p>
            <a:pPr marL="0" indent="0">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Nigeria's railway network serves only a small portion of the country. The country is 923,770 km², with a railway network of 3,505km colonial narrow gauge and 669 km modern standard gauge. The SESS region has less than 5% of this.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Existing Rail Lines:</a:t>
            </a:r>
          </a:p>
          <a:p>
            <a:pPr marL="0" indent="0">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Eastern Line: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Eastern Line, which passes through the South East region, connects major cities like Port Harcourt, Enugu, and Aba.</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segments of the Eastern Line include Port Harcourt to Aba and Aba to Enugu. This line has the potential to serve as a foundation for further expansion.</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Coastal Line: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Coastal Line passes through the South </a:t>
            </a: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region, connecting cities such as Port Harcourt.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line has the potential to facilitate the transportation of goods and passengers along the coastal areas of the South </a:t>
            </a: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554" y="-555172"/>
            <a:ext cx="6454492" cy="76417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D7ABB-959A-9DC9-AB9D-F17768C249B2}"/>
              </a:ext>
            </a:extLst>
          </p:cNvPr>
          <p:cNvSpPr>
            <a:spLocks noGrp="1"/>
          </p:cNvSpPr>
          <p:nvPr>
            <p:ph idx="1"/>
          </p:nvPr>
        </p:nvSpPr>
        <p:spPr>
          <a:xfrm>
            <a:off x="559739" y="706343"/>
            <a:ext cx="5813069" cy="6492873"/>
          </a:xfrm>
        </p:spPr>
        <p:txBody>
          <a:bodyPr>
            <a:normAutofit/>
          </a:bodyPr>
          <a:lstStyle/>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Port Harcourt: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Port Harcourt serves as a major economic hub in the South </a:t>
            </a: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Integrating existing rail lines with the port's infrastructure could enhance transportation of goods, especially in the oil and gas sector.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Enugu:</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Enugu is a key city in the South East, and integrating the rail network with the existing infrastructure could improve connectivity, serving both passengers and freight.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Aba: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Aba is an industrial and commercial </a:t>
            </a: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center</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in the South East. Enhancing rail connectivity in Aba could support the movement of goods produced in the region.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Onitsha: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Onitsha is a major commercial city, and integrating the new rail network with the existing transportation hubs could enhance connectivity for both passengers and freight.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2" name="Straight Connector 1">
            <a:extLst>
              <a:ext uri="{FF2B5EF4-FFF2-40B4-BE49-F238E27FC236}">
                <a16:creationId xmlns:a16="http://schemas.microsoft.com/office/drawing/2014/main" id="{040A90E0-0964-43CA-2CEF-7284E378691A}"/>
              </a:ext>
            </a:extLst>
          </p:cNvPr>
          <p:cNvCxnSpPr/>
          <p:nvPr/>
        </p:nvCxnSpPr>
        <p:spPr>
          <a:xfrm>
            <a:off x="314776" y="913167"/>
            <a:ext cx="9342408" cy="0"/>
          </a:xfrm>
          <a:prstGeom prst="line">
            <a:avLst/>
          </a:prstGeom>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a16="http://schemas.microsoft.com/office/drawing/2014/main" id="{26113D04-8B95-2821-075F-CFEE0B018E73}"/>
              </a:ext>
            </a:extLst>
          </p:cNvPr>
          <p:cNvSpPr/>
          <p:nvPr/>
        </p:nvSpPr>
        <p:spPr>
          <a:xfrm>
            <a:off x="0" y="6249353"/>
            <a:ext cx="9906000" cy="595920"/>
          </a:xfrm>
          <a:prstGeom prst="rect">
            <a:avLst/>
          </a:prstGeom>
          <a:ln>
            <a:solidFill>
              <a:srgbClr val="FF66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3D4C26F-1374-3E26-F072-F08D1A252B41}"/>
              </a:ext>
            </a:extLst>
          </p:cNvPr>
          <p:cNvSpPr txBox="1"/>
          <p:nvPr/>
        </p:nvSpPr>
        <p:spPr>
          <a:xfrm>
            <a:off x="2887775" y="352400"/>
            <a:ext cx="4811486" cy="707886"/>
          </a:xfrm>
          <a:prstGeom prst="rect">
            <a:avLst/>
          </a:prstGeom>
          <a:noFill/>
        </p:spPr>
        <p:txBody>
          <a:bodyPr wrap="square" rtlCol="0">
            <a:spAutoFit/>
          </a:bodyPr>
          <a:lstStyle/>
          <a:p>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POTENTIAL INTEGRATION POINTS</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pic>
        <p:nvPicPr>
          <p:cNvPr id="7" name="Picture 6">
            <a:extLst>
              <a:ext uri="{FF2B5EF4-FFF2-40B4-BE49-F238E27FC236}">
                <a16:creationId xmlns:a16="http://schemas.microsoft.com/office/drawing/2014/main" id="{6FF4BA5B-29BF-DEBA-5A6D-6A37A6126BEC}"/>
              </a:ext>
            </a:extLst>
          </p:cNvPr>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14036"/>
          <a:stretch/>
        </p:blipFill>
        <p:spPr>
          <a:xfrm>
            <a:off x="5997092" y="1974693"/>
            <a:ext cx="3908908" cy="3360253"/>
          </a:xfrm>
          <a:prstGeom prst="rect">
            <a:avLst/>
          </a:prstGeom>
        </p:spPr>
      </p:pic>
    </p:spTree>
    <p:extLst>
      <p:ext uri="{BB962C8B-B14F-4D97-AF65-F5344CB8AC3E}">
        <p14:creationId xmlns:p14="http://schemas.microsoft.com/office/powerpoint/2010/main" val="785685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028D-8713-D98B-5A3B-BE0DE9999574}"/>
              </a:ext>
            </a:extLst>
          </p:cNvPr>
          <p:cNvSpPr>
            <a:spLocks noGrp="1"/>
          </p:cNvSpPr>
          <p:nvPr>
            <p:ph type="title"/>
          </p:nvPr>
        </p:nvSpPr>
        <p:spPr/>
        <p:txBody>
          <a:bodyPr/>
          <a:lstStyle/>
          <a:p>
            <a:pPr algn="ctr"/>
            <a:r>
              <a:rPr lang="en-GB" sz="2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REQUIRED UPGRADES AND EXPANSIONS: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4CB0D74-5695-264A-7E97-0208D642B16E}"/>
              </a:ext>
            </a:extLst>
          </p:cNvPr>
          <p:cNvSpPr>
            <a:spLocks noGrp="1"/>
          </p:cNvSpPr>
          <p:nvPr>
            <p:ph idx="1"/>
          </p:nvPr>
        </p:nvSpPr>
        <p:spPr>
          <a:xfrm>
            <a:off x="681038" y="1253330"/>
            <a:ext cx="5402522" cy="4970181"/>
          </a:xfrm>
        </p:spPr>
        <p:txBody>
          <a:bodyPr>
            <a:normAutofit fontScale="85000" lnSpcReduction="20000"/>
          </a:bodyPr>
          <a:lstStyle/>
          <a:p>
            <a:pPr marL="0" marR="0" indent="0">
              <a:lnSpc>
                <a:spcPct val="107000"/>
              </a:lnSpc>
              <a:spcBef>
                <a:spcPts val="0"/>
              </a:spcBef>
              <a:spcAft>
                <a:spcPts val="800"/>
              </a:spcAft>
              <a:buNone/>
            </a:pPr>
            <a:r>
              <a:rPr lang="en-GB"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Modernization of Rail Infrastructure:</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Upgrading the existing rail lines to modern standards, including the use of high-speed rail technology, can improve efficiency and reduce travel times.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Extension of Rail Lines:</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proposed regional rail network will expand the existing rail lines to connect more cities and towns within the South East and South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regions  and can enhance regional connectivity.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Double-Tracking and Electrification:</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Double-tracking existing rail lines and electrification can increase capacity and efficiency, supporting the transportation of both passengers and freight.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Integration with Other Modes of Transport:</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Integrating rail infrastructure with other modes of transportation, such as road and air, can create a seamless and inclusive comprehensive transportation network.</a:t>
            </a:r>
          </a:p>
          <a:p>
            <a:pPr marL="0" marR="0" indent="0">
              <a:lnSpc>
                <a:spcPct val="107000"/>
              </a:lnSpc>
              <a:spcBef>
                <a:spcPts val="0"/>
              </a:spcBef>
              <a:spcAft>
                <a:spcPts val="800"/>
              </a:spcAft>
              <a:buNone/>
            </a:pPr>
            <a:r>
              <a:rPr lang="en-GB"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Upgrade of Rail Stations:</a:t>
            </a:r>
            <a:endParaRPr lang="en-US"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Upgrading rail stations to modern standards can improve passenger experience and provide necessary facilities for freight handling.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4" name="Straight Connector 3">
            <a:extLst>
              <a:ext uri="{FF2B5EF4-FFF2-40B4-BE49-F238E27FC236}">
                <a16:creationId xmlns:a16="http://schemas.microsoft.com/office/drawing/2014/main" id="{D0DE4A25-84F6-610D-9446-45F2E4D9299C}"/>
              </a:ext>
            </a:extLst>
          </p:cNvPr>
          <p:cNvCxnSpPr/>
          <p:nvPr/>
        </p:nvCxnSpPr>
        <p:spPr>
          <a:xfrm>
            <a:off x="281796" y="1043796"/>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5FAD9EE-B768-4A47-2CAF-F550AECA38A0}"/>
              </a:ext>
            </a:extLst>
          </p:cNvPr>
          <p:cNvSpPr/>
          <p:nvPr/>
        </p:nvSpPr>
        <p:spPr>
          <a:xfrm>
            <a:off x="0" y="6291474"/>
            <a:ext cx="9906000" cy="5665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7D775F-B2DA-8090-1758-05E30E7ADE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206496">
            <a:off x="6512519" y="2709246"/>
            <a:ext cx="3282699" cy="877096"/>
          </a:xfrm>
          <a:prstGeom prst="rect">
            <a:avLst/>
          </a:prstGeom>
        </p:spPr>
      </p:pic>
    </p:spTree>
    <p:extLst>
      <p:ext uri="{BB962C8B-B14F-4D97-AF65-F5344CB8AC3E}">
        <p14:creationId xmlns:p14="http://schemas.microsoft.com/office/powerpoint/2010/main" val="1454778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409" y="0"/>
            <a:ext cx="9713264" cy="1528987"/>
          </a:xfrm>
        </p:spPr>
        <p:txBody>
          <a:bodyPr>
            <a:normAutofit/>
          </a:bodyPr>
          <a:lstStyle/>
          <a:p>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Required Upgrades and Expansions:</a:t>
            </a:r>
            <a:endParaRPr lang="en-US" sz="2400" dirty="0"/>
          </a:p>
        </p:txBody>
      </p:sp>
      <p:sp>
        <p:nvSpPr>
          <p:cNvPr id="3" name="Content Placeholder 2"/>
          <p:cNvSpPr>
            <a:spLocks noGrp="1"/>
          </p:cNvSpPr>
          <p:nvPr>
            <p:ph idx="1"/>
          </p:nvPr>
        </p:nvSpPr>
        <p:spPr>
          <a:xfrm>
            <a:off x="615723" y="1116498"/>
            <a:ext cx="9069453" cy="5526897"/>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Investment in Maintenance and Safety: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Regular maintenance of rail tracks, bridges, and other infrastructure is crucial for safety and reliability. Investing in maintenance facilities and safety measures is essential.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Community Engagement and Land Acquisition: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Community engagement is vital for successful rail projects. Clear communication, addressing community concerns, and fair land acquisition processes are important aspects of successful integration.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Technological Integration: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Incorporating modern technologies for ticketing, scheduling, and cargo tracking can enhance the overall efficiency of the rail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Environmental Considerations: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Considering environmental factors and implementing eco-friendly practices in rail construction and operation is essential for sustainable development.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Collaboration with Private Sector: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Public-private partnerships can play a significant role in funding and executing rail infrastructure projects. Collaborating with the private sector can bring in expertise and investment.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
        <p:nvSpPr>
          <p:cNvPr id="5" name="Rectangle 4"/>
          <p:cNvSpPr/>
          <p:nvPr/>
        </p:nvSpPr>
        <p:spPr>
          <a:xfrm>
            <a:off x="0" y="6291474"/>
            <a:ext cx="9906000" cy="56652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1012" y="5294168"/>
            <a:ext cx="2754988" cy="1994611"/>
          </a:xfrm>
          <a:prstGeom prst="rect">
            <a:avLst/>
          </a:prstGeom>
        </p:spPr>
      </p:pic>
      <p:cxnSp>
        <p:nvCxnSpPr>
          <p:cNvPr id="4" name="Straight Connector 3">
            <a:extLst>
              <a:ext uri="{FF2B5EF4-FFF2-40B4-BE49-F238E27FC236}">
                <a16:creationId xmlns:a16="http://schemas.microsoft.com/office/drawing/2014/main" id="{AA6B1634-D7C5-7695-69C7-950D026A8043}"/>
              </a:ext>
            </a:extLst>
          </p:cNvPr>
          <p:cNvCxnSpPr/>
          <p:nvPr/>
        </p:nvCxnSpPr>
        <p:spPr>
          <a:xfrm>
            <a:off x="475861" y="951722"/>
            <a:ext cx="8823746" cy="0"/>
          </a:xfrm>
          <a:prstGeom prst="line">
            <a:avLst/>
          </a:prstGeom>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C7B41C-043B-E57B-69E3-08E7BEC1E80D}"/>
              </a:ext>
            </a:extLst>
          </p:cNvPr>
          <p:cNvSpPr/>
          <p:nvPr/>
        </p:nvSpPr>
        <p:spPr>
          <a:xfrm>
            <a:off x="0" y="0"/>
            <a:ext cx="9906000" cy="5268686"/>
          </a:xfrm>
          <a:prstGeom prst="rect">
            <a:avLst/>
          </a:prstGeom>
          <a:solidFill>
            <a:srgbClr val="2E6C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61" y="305272"/>
            <a:ext cx="8543925" cy="692314"/>
          </a:xfrm>
        </p:spPr>
        <p:txBody>
          <a:bodyPr>
            <a:normAutofit/>
          </a:bodyPr>
          <a:lstStyle/>
          <a:p>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FEASIBILITY OF IMPLEMENTING THE REGIONAL RAIL NETWORK</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endParaRPr>
          </a:p>
        </p:txBody>
      </p:sp>
      <p:sp>
        <p:nvSpPr>
          <p:cNvPr id="3" name="Content Placeholder 2"/>
          <p:cNvSpPr>
            <a:spLocks noGrp="1"/>
          </p:cNvSpPr>
          <p:nvPr>
            <p:ph idx="1"/>
          </p:nvPr>
        </p:nvSpPr>
        <p:spPr>
          <a:xfrm>
            <a:off x="419960" y="800874"/>
            <a:ext cx="8543925" cy="4351338"/>
          </a:xfrm>
        </p:spPr>
        <p:txBody>
          <a:bodyPr>
            <a:normAutofit/>
          </a:bodyPr>
          <a:lstStyle/>
          <a:p>
            <a:pPr marL="0" marR="0" indent="0">
              <a:lnSpc>
                <a:spcPct val="107000"/>
              </a:lnSpc>
              <a:spcBef>
                <a:spcPts val="0"/>
              </a:spcBef>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Topography</a:t>
            </a:r>
            <a:r>
              <a:rPr lang="en-GB"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terrain in the South East and South </a:t>
            </a: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regions varies from flat coastal plains to undulating and hilly landscapes. Identifying and addressing topographical challenges is crucial for laying tracks and ensuring safe and efficient train operations.</a:t>
            </a:r>
          </a:p>
          <a:p>
            <a:pPr marL="0" marR="0" indent="0">
              <a:lnSpc>
                <a:spcPct val="107000"/>
              </a:lnSpc>
              <a:spcBef>
                <a:spcPts val="0"/>
              </a:spcBef>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River Crossings: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presence of rivers, such as the Niger and its tributaries, may necessitate the construction of bridges or tunnels. Proper engineering solutions must be employed to accommodate river crossings while minimizing environmental impact.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Soil Conditions: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Conducting soil surveys is essential to understand soil conditions for track foundation. In areas with challenging soil types, appropriate engineering solutions like soil stabilization may be required.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pic>
        <p:nvPicPr>
          <p:cNvPr id="5" name="Picture 4">
            <a:extLst>
              <a:ext uri="{FF2B5EF4-FFF2-40B4-BE49-F238E27FC236}">
                <a16:creationId xmlns:a16="http://schemas.microsoft.com/office/drawing/2014/main" id="{40856BC2-012A-BDD6-7CB7-5D52EACDECFB}"/>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5932" y="4642757"/>
            <a:ext cx="7147250" cy="2620658"/>
          </a:xfrm>
          <a:prstGeom prst="rect">
            <a:avLst/>
          </a:prstGeom>
        </p:spPr>
      </p:pic>
      <p:cxnSp>
        <p:nvCxnSpPr>
          <p:cNvPr id="6" name="Straight Connector 5">
            <a:extLst>
              <a:ext uri="{FF2B5EF4-FFF2-40B4-BE49-F238E27FC236}">
                <a16:creationId xmlns:a16="http://schemas.microsoft.com/office/drawing/2014/main" id="{6C186F64-0140-3186-D066-65DF7687E661}"/>
              </a:ext>
            </a:extLst>
          </p:cNvPr>
          <p:cNvCxnSpPr/>
          <p:nvPr/>
        </p:nvCxnSpPr>
        <p:spPr>
          <a:xfrm>
            <a:off x="475861" y="951722"/>
            <a:ext cx="8823746"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32DD1A-AD34-1D3A-F981-6894B9BF80DB}"/>
              </a:ext>
            </a:extLst>
          </p:cNvPr>
          <p:cNvSpPr/>
          <p:nvPr/>
        </p:nvSpPr>
        <p:spPr>
          <a:xfrm>
            <a:off x="0" y="0"/>
            <a:ext cx="9906000" cy="5268686"/>
          </a:xfrm>
          <a:prstGeom prst="rect">
            <a:avLst/>
          </a:prstGeom>
          <a:solidFill>
            <a:srgbClr val="2E6C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6393" y="195350"/>
            <a:ext cx="8543925" cy="1325563"/>
          </a:xfrm>
        </p:spPr>
        <p:txBody>
          <a:bodyPr>
            <a:normAutofit/>
          </a:bodyPr>
          <a:lstStyle/>
          <a:p>
            <a:r>
              <a:rPr lang="en-GB"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FEASIBILITY OF IMPLEMENTING THE REGIONAL RAIL NETWORK</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solidFill>
                <a:schemeClr val="bg1"/>
              </a:solidFill>
            </a:endParaRPr>
          </a:p>
        </p:txBody>
      </p:sp>
      <p:sp>
        <p:nvSpPr>
          <p:cNvPr id="3" name="Content Placeholder 2"/>
          <p:cNvSpPr>
            <a:spLocks noGrp="1"/>
          </p:cNvSpPr>
          <p:nvPr>
            <p:ph idx="1"/>
          </p:nvPr>
        </p:nvSpPr>
        <p:spPr>
          <a:xfrm>
            <a:off x="681037" y="1013861"/>
            <a:ext cx="8543925" cy="4351338"/>
          </a:xfrm>
        </p:spPr>
        <p:txBody>
          <a:bodyPr>
            <a:normAutofit fontScale="92500" lnSpcReduction="10000"/>
          </a:bodyPr>
          <a:lstStyle/>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Tunnels and Bridges: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Where the terrain is challenging, such as in hilly or mountainous areas, the construction of tunnels and bridges may be necessary. Engineering assessments should consider factors like soil stability, seismic activity, and water flow.</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Environmental Impact: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Ecological Sensitivity: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regions are ecologically diverse, with unique flora and fauna. Conducting environmental impact assessments (EIAs) is critical to identify potential impacts on ecosystems and wildlife. Mitigation measures must be implemented to minimize harm.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Wetlands and Water Bodies: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Rail projects may intersect with wetlands and water bodies. Special care is needed to avoid disrupting these ecosystems, and measures like elevated tracks or wildlife corridors may be considered.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solidFill>
                <a:schemeClr val="bg1"/>
              </a:solidFill>
            </a:endParaRPr>
          </a:p>
        </p:txBody>
      </p:sp>
      <p:pic>
        <p:nvPicPr>
          <p:cNvPr id="5" name="Picture 4">
            <a:extLst>
              <a:ext uri="{FF2B5EF4-FFF2-40B4-BE49-F238E27FC236}">
                <a16:creationId xmlns:a16="http://schemas.microsoft.com/office/drawing/2014/main" id="{415312C7-8926-F5CD-BD76-59F45AEB340D}"/>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18299" y="4523798"/>
            <a:ext cx="7147250" cy="2620658"/>
          </a:xfrm>
          <a:prstGeom prst="rect">
            <a:avLst/>
          </a:prstGeom>
        </p:spPr>
      </p:pic>
      <p:cxnSp>
        <p:nvCxnSpPr>
          <p:cNvPr id="6" name="Straight Connector 5">
            <a:extLst>
              <a:ext uri="{FF2B5EF4-FFF2-40B4-BE49-F238E27FC236}">
                <a16:creationId xmlns:a16="http://schemas.microsoft.com/office/drawing/2014/main" id="{94900EB0-7CDA-B939-5D7E-E02DF2513BD5}"/>
              </a:ext>
            </a:extLst>
          </p:cNvPr>
          <p:cNvCxnSpPr/>
          <p:nvPr/>
        </p:nvCxnSpPr>
        <p:spPr>
          <a:xfrm>
            <a:off x="541127" y="1259632"/>
            <a:ext cx="8823746"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2F54E1-E600-5245-03BC-A1FEB7A37A2F}"/>
              </a:ext>
            </a:extLst>
          </p:cNvPr>
          <p:cNvSpPr/>
          <p:nvPr/>
        </p:nvSpPr>
        <p:spPr>
          <a:xfrm>
            <a:off x="0" y="0"/>
            <a:ext cx="9906000" cy="5268686"/>
          </a:xfrm>
          <a:prstGeom prst="rect">
            <a:avLst/>
          </a:prstGeom>
          <a:solidFill>
            <a:srgbClr val="2E6C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6393" y="0"/>
            <a:ext cx="9535982" cy="1267730"/>
          </a:xfrm>
        </p:spPr>
        <p:txBody>
          <a:bodyPr>
            <a:normAutofit/>
          </a:bodyPr>
          <a:lstStyle/>
          <a:p>
            <a:r>
              <a:rPr lang="en-GB"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FEASIBILITY OF IMPLEMENTING THE REGIONAL RAIL NETWORK</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solidFill>
                <a:schemeClr val="bg1"/>
              </a:solidFill>
            </a:endParaRPr>
          </a:p>
        </p:txBody>
      </p:sp>
      <p:sp>
        <p:nvSpPr>
          <p:cNvPr id="3" name="Content Placeholder 2"/>
          <p:cNvSpPr>
            <a:spLocks noGrp="1"/>
          </p:cNvSpPr>
          <p:nvPr>
            <p:ph idx="1"/>
          </p:nvPr>
        </p:nvSpPr>
        <p:spPr>
          <a:xfrm>
            <a:off x="606393" y="1253331"/>
            <a:ext cx="8543925" cy="4351338"/>
          </a:xfrm>
        </p:spPr>
        <p:txBody>
          <a:bodyPr/>
          <a:lstStyle/>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Noise and Vibration: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construction and operation of rail networks can generate noise and vibrations that may affect nearby communities. Mitigation measures, such as noise barriers and track isolation, must be implemented to minimize disturbances.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Cultural Heritage: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regions have rich cultural heritage sites. Engineering plans should consider avoiding or minimizing impacts on historical and cultural landmarks.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Land Use Planning</a:t>
            </a:r>
            <a:r>
              <a:rPr lang="en-GB"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Collaborating with local authorities for land use planning is crucial to prevent conflicts with existing land uses and ensure that the rail network complements regional development goals. Governors and Ministries of Lands of the regions need to assist.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pic>
        <p:nvPicPr>
          <p:cNvPr id="5" name="Picture 4">
            <a:extLst>
              <a:ext uri="{FF2B5EF4-FFF2-40B4-BE49-F238E27FC236}">
                <a16:creationId xmlns:a16="http://schemas.microsoft.com/office/drawing/2014/main" id="{F74A8DD1-CDBB-E3F3-2287-EE0A2A3E4F78}"/>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136591" y="4486476"/>
            <a:ext cx="7147250" cy="2620658"/>
          </a:xfrm>
          <a:prstGeom prst="rect">
            <a:avLst/>
          </a:prstGeom>
        </p:spPr>
      </p:pic>
      <p:cxnSp>
        <p:nvCxnSpPr>
          <p:cNvPr id="7" name="Straight Connector 6">
            <a:extLst>
              <a:ext uri="{FF2B5EF4-FFF2-40B4-BE49-F238E27FC236}">
                <a16:creationId xmlns:a16="http://schemas.microsoft.com/office/drawing/2014/main" id="{458AD8EE-3A5C-CC16-1F9A-CD3F7B8771B4}"/>
              </a:ext>
            </a:extLst>
          </p:cNvPr>
          <p:cNvCxnSpPr/>
          <p:nvPr/>
        </p:nvCxnSpPr>
        <p:spPr>
          <a:xfrm>
            <a:off x="475861" y="951722"/>
            <a:ext cx="8823746"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732" y="247781"/>
            <a:ext cx="8543925" cy="866514"/>
          </a:xfrm>
        </p:spPr>
        <p:txBody>
          <a:bodyPr>
            <a:normAutofit/>
          </a:bodyPr>
          <a:lstStyle/>
          <a:p>
            <a:r>
              <a:rPr lang="en-GB" sz="2800" dirty="0">
                <a:effectLst/>
                <a:latin typeface="Times New Roman" panose="02020603050405020304" pitchFamily="18" charset="0"/>
                <a:ea typeface="Calibri" panose="020F0502020204030204" pitchFamily="34" charset="0"/>
                <a:cs typeface="Times New Roman" panose="02020603050405020304" pitchFamily="18" charset="0"/>
              </a:rPr>
              <a:t>FINANCIAL ANALYSIS:</a:t>
            </a:r>
            <a:endParaRPr lang="en-US"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1039" y="1825625"/>
            <a:ext cx="5103942" cy="4257932"/>
          </a:xfrm>
        </p:spPr>
        <p:txBody>
          <a:bodyPr/>
          <a:lstStyle/>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Potential revenue streams, considering ticket sales, freight services, and potential partnerships.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Assessing potential revenue streams for a regional rail network involves considering various sources of income. Here's an overview of the potential revenue streams for a regional rail network, taking into account ticket sales, freight services, and potential partnerships: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D35973D-16B7-B233-F154-80BB028F3112}"/>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07760" y="2372677"/>
            <a:ext cx="3576320" cy="3576320"/>
          </a:xfrm>
          <a:prstGeom prst="rect">
            <a:avLst/>
          </a:prstGeom>
        </p:spPr>
      </p:pic>
      <p:sp>
        <p:nvSpPr>
          <p:cNvPr id="5" name="Rectangle 4">
            <a:extLst>
              <a:ext uri="{FF2B5EF4-FFF2-40B4-BE49-F238E27FC236}">
                <a16:creationId xmlns:a16="http://schemas.microsoft.com/office/drawing/2014/main" id="{52328CC1-06B9-96E7-332F-0B145B0A6CBD}"/>
              </a:ext>
            </a:extLst>
          </p:cNvPr>
          <p:cNvSpPr/>
          <p:nvPr/>
        </p:nvSpPr>
        <p:spPr>
          <a:xfrm>
            <a:off x="0" y="6262080"/>
            <a:ext cx="9906000" cy="595920"/>
          </a:xfrm>
          <a:prstGeom prst="rect">
            <a:avLst/>
          </a:prstGeom>
          <a:solidFill>
            <a:srgbClr val="FFC000"/>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B9F72584-AB14-6D7D-D3A6-EEE2EB03B036}"/>
              </a:ext>
            </a:extLst>
          </p:cNvPr>
          <p:cNvCxnSpPr/>
          <p:nvPr/>
        </p:nvCxnSpPr>
        <p:spPr>
          <a:xfrm>
            <a:off x="359229" y="1034143"/>
            <a:ext cx="9100457" cy="0"/>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7" y="52192"/>
            <a:ext cx="8543925" cy="1325563"/>
          </a:xfrm>
        </p:spPr>
        <p:txBody>
          <a:bodyPr/>
          <a:lstStyle/>
          <a:p>
            <a:r>
              <a:rPr lang="en-GB" altLang="en-US" dirty="0">
                <a:latin typeface="Times New Roman" panose="02020603050405020304" pitchFamily="18" charset="0"/>
                <a:cs typeface="Times New Roman" panose="02020603050405020304" pitchFamily="18" charset="0"/>
              </a:rPr>
              <a:t>FINANCIAL ANALYSIS CONT’D</a:t>
            </a:r>
          </a:p>
        </p:txBody>
      </p:sp>
      <p:sp>
        <p:nvSpPr>
          <p:cNvPr id="3" name="Content Placeholder 2"/>
          <p:cNvSpPr>
            <a:spLocks noGrp="1"/>
          </p:cNvSpPr>
          <p:nvPr>
            <p:ph idx="1"/>
          </p:nvPr>
        </p:nvSpPr>
        <p:spPr>
          <a:xfrm>
            <a:off x="681037" y="1377755"/>
            <a:ext cx="6550187" cy="4183290"/>
          </a:xfrm>
        </p:spPr>
        <p:txBody>
          <a:bodyPr>
            <a:normAutofit fontScale="80000" lnSpcReduction="10000"/>
          </a:bodyPr>
          <a:lstStyle/>
          <a:p>
            <a:pPr marL="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Passenger Tickets: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Revenue from selling tickets to passengers for travel within the regional rail network.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Different fare classes (e.g., standard, business, first-class) can offer varied pricing options.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Discounts for frequent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travelers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students, seniors, or special events can attract a diverse customer base.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Season Tickets and Subscriptions: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Offering season tickets for regular commuters or subscription-based models for unlimited travel within a specific period.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This provides a predictable revenue stream and encourages loyalty among frequent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travelers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Special Packages and Promotions: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Introducing special packages, family discounts, or promotional offers to boost ticket sales during off-peak periods or special occasions.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63B80B81-A9F9-6B35-EE8A-9E9E5C91953F}"/>
              </a:ext>
            </a:extLst>
          </p:cNvPr>
          <p:cNvSpPr/>
          <p:nvPr/>
        </p:nvSpPr>
        <p:spPr>
          <a:xfrm>
            <a:off x="0" y="6262080"/>
            <a:ext cx="9906000" cy="595920"/>
          </a:xfrm>
          <a:prstGeom prst="rect">
            <a:avLst/>
          </a:prstGeom>
          <a:solidFill>
            <a:srgbClr val="FFC000"/>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8D77B25-7C92-74F0-AD64-63722D8C5556}"/>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69760" y="2052320"/>
            <a:ext cx="2753360" cy="2753360"/>
          </a:xfrm>
          <a:prstGeom prst="rect">
            <a:avLst/>
          </a:prstGeom>
        </p:spPr>
      </p:pic>
      <p:cxnSp>
        <p:nvCxnSpPr>
          <p:cNvPr id="6" name="Straight Connector 5">
            <a:extLst>
              <a:ext uri="{FF2B5EF4-FFF2-40B4-BE49-F238E27FC236}">
                <a16:creationId xmlns:a16="http://schemas.microsoft.com/office/drawing/2014/main" id="{1274D4E8-2F4D-D314-B642-14EC86D3FCD7}"/>
              </a:ext>
            </a:extLst>
          </p:cNvPr>
          <p:cNvCxnSpPr/>
          <p:nvPr/>
        </p:nvCxnSpPr>
        <p:spPr>
          <a:xfrm>
            <a:off x="359229" y="1034143"/>
            <a:ext cx="9100457" cy="0"/>
          </a:xfrm>
          <a:prstGeom prst="line">
            <a:avLst/>
          </a:prstGeom>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5388" y="1772816"/>
            <a:ext cx="5302501" cy="4823927"/>
          </a:xfrm>
        </p:spPr>
        <p:txBody>
          <a:bodyPr>
            <a:normAutofit fontScale="85000" lnSpcReduction="20000"/>
          </a:bodyPr>
          <a:lstStyle/>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Cargo and Freight Transportation:</a:t>
            </a:r>
            <a:endParaRPr lang="en-US" sz="1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Generating revenue by transporting goods and cargo between cities and industrial hubs.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Offering specialized freight services for industries requiring rapid and secure transportation.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Logistics Partnerships:</a:t>
            </a:r>
            <a:endParaRPr lang="en-US" sz="1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Collaborating with logistics companies for last-mile delivery services, further expanding the rail network's reach and revenue potential.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Express Freight Services:</a:t>
            </a:r>
            <a:endParaRPr lang="en-US" sz="1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Providing expedited freight services for time-sensitive deliveries, potentially at premium rates.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Public-Private Partnerships (PPP):</a:t>
            </a:r>
            <a:endParaRPr lang="en-US" sz="18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Partnering with private entities for infrastructure development, operation, and maintenance in exchange for revenue-sharing agreements.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Attracting private investors for funding capital-intensive projects.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Rectangle 4">
            <a:extLst>
              <a:ext uri="{FF2B5EF4-FFF2-40B4-BE49-F238E27FC236}">
                <a16:creationId xmlns:a16="http://schemas.microsoft.com/office/drawing/2014/main" id="{87715FF2-B4D2-016F-03A5-3B92F3E51A1E}"/>
              </a:ext>
            </a:extLst>
          </p:cNvPr>
          <p:cNvSpPr/>
          <p:nvPr/>
        </p:nvSpPr>
        <p:spPr>
          <a:xfrm>
            <a:off x="0" y="0"/>
            <a:ext cx="4307840" cy="6858000"/>
          </a:xfrm>
          <a:prstGeom prst="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C95546-8D53-8416-56FC-668E1C505C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11" y="2155905"/>
            <a:ext cx="3591703" cy="4021058"/>
          </a:xfrm>
          <a:prstGeom prst="rect">
            <a:avLst/>
          </a:prstGeom>
        </p:spPr>
      </p:pic>
      <p:sp>
        <p:nvSpPr>
          <p:cNvPr id="2" name="Title 1"/>
          <p:cNvSpPr>
            <a:spLocks noGrp="1"/>
          </p:cNvSpPr>
          <p:nvPr>
            <p:ph type="title"/>
          </p:nvPr>
        </p:nvSpPr>
        <p:spPr>
          <a:xfrm>
            <a:off x="637494" y="77917"/>
            <a:ext cx="8543925" cy="1325563"/>
          </a:xfrm>
        </p:spPr>
        <p:txBody>
          <a:bodyPr/>
          <a:lstStyle/>
          <a:p>
            <a:r>
              <a:rPr lang="en-GB" altLang="en-US" dirty="0">
                <a:latin typeface="Times New Roman" panose="02020603050405020304" pitchFamily="18" charset="0"/>
                <a:cs typeface="Times New Roman" panose="02020603050405020304" pitchFamily="18" charset="0"/>
              </a:rPr>
              <a:t>FINANCIAL ANALYSIS CONT’D</a:t>
            </a:r>
          </a:p>
        </p:txBody>
      </p:sp>
      <p:cxnSp>
        <p:nvCxnSpPr>
          <p:cNvPr id="6" name="Straight Connector 5">
            <a:extLst>
              <a:ext uri="{FF2B5EF4-FFF2-40B4-BE49-F238E27FC236}">
                <a16:creationId xmlns:a16="http://schemas.microsoft.com/office/drawing/2014/main" id="{23A1ABBD-2E41-E4E0-025A-C3F51ABA118B}"/>
              </a:ext>
            </a:extLst>
          </p:cNvPr>
          <p:cNvCxnSpPr/>
          <p:nvPr/>
        </p:nvCxnSpPr>
        <p:spPr>
          <a:xfrm>
            <a:off x="359229" y="1034143"/>
            <a:ext cx="9100457" cy="0"/>
          </a:xfrm>
          <a:prstGeom prst="line">
            <a:avLst/>
          </a:prstGeom>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DE0B9-9AC0-A3E8-EDC7-AF2181CFFDCA}"/>
              </a:ext>
            </a:extLst>
          </p:cNvPr>
          <p:cNvSpPr>
            <a:spLocks noGrp="1"/>
          </p:cNvSpPr>
          <p:nvPr>
            <p:ph idx="1"/>
          </p:nvPr>
        </p:nvSpPr>
        <p:spPr>
          <a:xfrm>
            <a:off x="681037" y="1545707"/>
            <a:ext cx="8543925" cy="4351338"/>
          </a:xfrm>
        </p:spPr>
        <p:txBody>
          <a:bodyPr>
            <a:normAutofit lnSpcReduction="10000"/>
          </a:bodyPr>
          <a:lstStyle/>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4.	Manufacturing and Industry:</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regions are home to various manufacturing industries, including textiles, pharmaceuticals, and food processing. A regional railway network would provide a cost-effective and reliable means of transporting raw materials and finished goods, supporting industrial growth.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5.	Port Operations: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presence of seaports in cities like Port Harcourt and Warri contributes to maritime trade. A railway network connecting these ports to inland cities would enhance the movement of goods, reducing congestion on roads and optimizing logistics.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6.	Commercial </a:t>
            </a:r>
            <a:r>
              <a:rPr lang="en-GB" sz="1800" b="1"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Cities like Onitsha, Aba, and Enugu are major commercial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with bustling markets and thriving businesses. A railway network would improve connectivity, making it easier for people to travel for business and trade purposes.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B16525D-EAA9-36E3-25B7-4AE376471D99}"/>
              </a:ext>
            </a:extLst>
          </p:cNvPr>
          <p:cNvSpPr>
            <a:spLocks noGrp="1"/>
          </p:cNvSpPr>
          <p:nvPr>
            <p:ph type="title"/>
          </p:nvPr>
        </p:nvSpPr>
        <p:spPr>
          <a:xfrm>
            <a:off x="681038" y="365127"/>
            <a:ext cx="8543925" cy="1325563"/>
          </a:xfrm>
        </p:spPr>
        <p:txBody>
          <a:bodyPr>
            <a:normAutofit/>
          </a:bodyPr>
          <a:lstStyle/>
          <a:p>
            <a:r>
              <a:rPr lang="en-GB" altLang="en-US" sz="2800" b="1" dirty="0">
                <a:latin typeface="Times New Roman" panose="02020603050405020304" pitchFamily="18" charset="0"/>
                <a:cs typeface="Times New Roman" panose="02020603050405020304" pitchFamily="18" charset="0"/>
              </a:rPr>
              <a:t>NEED FOR SESS RAIL NETWORK</a:t>
            </a:r>
          </a:p>
        </p:txBody>
      </p:sp>
      <p:sp>
        <p:nvSpPr>
          <p:cNvPr id="5" name="Rectangle 4">
            <a:extLst>
              <a:ext uri="{FF2B5EF4-FFF2-40B4-BE49-F238E27FC236}">
                <a16:creationId xmlns:a16="http://schemas.microsoft.com/office/drawing/2014/main" id="{3BA38405-DEF0-3F4A-00C1-87BA38C5EFB2}"/>
              </a:ext>
            </a:extLst>
          </p:cNvPr>
          <p:cNvSpPr/>
          <p:nvPr/>
        </p:nvSpPr>
        <p:spPr>
          <a:xfrm>
            <a:off x="0" y="6291474"/>
            <a:ext cx="9906000" cy="56652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BE90AD-0037-2363-A71D-467AE2E9EC85}"/>
              </a:ext>
            </a:extLst>
          </p:cNvPr>
          <p:cNvPicPr>
            <a:picLocks noChangeAspect="1"/>
          </p:cNvPicPr>
          <p:nvPr/>
        </p:nvPicPr>
        <p:blipFill rotWithShape="1">
          <a:blip r:embed="rId2">
            <a:extLst>
              <a:ext uri="{28A0092B-C50C-407E-A947-70E740481C1C}">
                <a14:useLocalDpi xmlns:a14="http://schemas.microsoft.com/office/drawing/2010/main" val="0"/>
              </a:ext>
            </a:extLst>
          </a:blip>
          <a:srcRect t="39378" b="40923"/>
          <a:stretch/>
        </p:blipFill>
        <p:spPr>
          <a:xfrm>
            <a:off x="-93358" y="5719665"/>
            <a:ext cx="10092716" cy="1060387"/>
          </a:xfrm>
          <a:prstGeom prst="rect">
            <a:avLst/>
          </a:prstGeom>
        </p:spPr>
      </p:pic>
    </p:spTree>
    <p:extLst>
      <p:ext uri="{BB962C8B-B14F-4D97-AF65-F5344CB8AC3E}">
        <p14:creationId xmlns:p14="http://schemas.microsoft.com/office/powerpoint/2010/main" val="416015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7" y="-9990"/>
            <a:ext cx="8543925" cy="1325563"/>
          </a:xfrm>
        </p:spPr>
        <p:txBody>
          <a:bodyPr/>
          <a:lstStyle/>
          <a:p>
            <a:r>
              <a:rPr lang="en-GB" altLang="en-US" dirty="0">
                <a:latin typeface="Times New Roman" panose="02020603050405020304" pitchFamily="18" charset="0"/>
                <a:cs typeface="Times New Roman" panose="02020603050405020304" pitchFamily="18" charset="0"/>
              </a:rPr>
              <a:t>FINANCIAL ANALYSIS CONT’D</a:t>
            </a:r>
          </a:p>
        </p:txBody>
      </p:sp>
      <p:sp>
        <p:nvSpPr>
          <p:cNvPr id="3" name="Content Placeholder 2"/>
          <p:cNvSpPr>
            <a:spLocks noGrp="1"/>
          </p:cNvSpPr>
          <p:nvPr>
            <p:ph idx="1"/>
          </p:nvPr>
        </p:nvSpPr>
        <p:spPr>
          <a:xfrm>
            <a:off x="681037" y="1480393"/>
            <a:ext cx="6391567" cy="4164627"/>
          </a:xfrm>
        </p:spPr>
        <p:txBody>
          <a:bodyPr>
            <a:normAutofit fontScale="70000" lnSpcReduction="20000"/>
          </a:bodyPr>
          <a:lstStyle/>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Integration with Other Transportation Modes: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Partnering with other transportation modes (e.g., buses, airlines) for seamless intermodal connectivity, creating a comprehensive transportation network.</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Station and Terminal Partnerships: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Collaborating with businesses to establish retail outlets, cafes, or service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stations, generating additional revenue through rent or profit-sharing agreements.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Smart City Collaborations: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Collaborating with city planners and local governments to integrate the rail network into smart city initiatives, creating opportunities for joint funding and revenue-sharing models.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Data and Technology Partnerships: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Partnering with technology companies to implement innovative solutions, such as smart ticketing systems or predictive maintenance, which could generate revenue through licensing or service fees.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309E9048-584C-8128-2EAD-BF477132545C}"/>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3708A99-7A28-0A28-1F22-C77CD0F837C1}"/>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19127" y="1664700"/>
            <a:ext cx="2866660" cy="2866660"/>
          </a:xfrm>
          <a:prstGeom prst="rect">
            <a:avLst/>
          </a:prstGeom>
        </p:spPr>
      </p:pic>
      <p:cxnSp>
        <p:nvCxnSpPr>
          <p:cNvPr id="6" name="Straight Connector 5">
            <a:extLst>
              <a:ext uri="{FF2B5EF4-FFF2-40B4-BE49-F238E27FC236}">
                <a16:creationId xmlns:a16="http://schemas.microsoft.com/office/drawing/2014/main" id="{565BCE58-677E-56B2-C156-2559797D046B}"/>
              </a:ext>
            </a:extLst>
          </p:cNvPr>
          <p:cNvCxnSpPr/>
          <p:nvPr/>
        </p:nvCxnSpPr>
        <p:spPr>
          <a:xfrm>
            <a:off x="359229" y="1034143"/>
            <a:ext cx="9100457" cy="0"/>
          </a:xfrm>
          <a:prstGeom prst="line">
            <a:avLst/>
          </a:prstGeom>
          <a:ln w="38100"/>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40" y="864883"/>
            <a:ext cx="8543925" cy="4351338"/>
          </a:xfrm>
        </p:spPr>
        <p:txBody>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Transit-Oriented Development (TOD):</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Leveraging the land around stations for real estate development, including commercial, residential, and mixed-use projects.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Generating revenue through property leasing, sales, or profit-sharing arrangements.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Advertising and Sponsorship: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Offering advertising spaces within stations, trains, or on digital platforms for businesses looking to reach a broad audience.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66F6733-18FD-169D-E2AD-858CD54A315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07481" y="4170362"/>
            <a:ext cx="2315159" cy="2315159"/>
          </a:xfrm>
          <a:prstGeom prst="rect">
            <a:avLst/>
          </a:prstGeom>
        </p:spPr>
      </p:pic>
      <p:sp>
        <p:nvSpPr>
          <p:cNvPr id="5" name="Rectangle 4">
            <a:extLst>
              <a:ext uri="{FF2B5EF4-FFF2-40B4-BE49-F238E27FC236}">
                <a16:creationId xmlns:a16="http://schemas.microsoft.com/office/drawing/2014/main" id="{3124BED3-7DC3-2238-87CC-8EF5799B5AD5}"/>
              </a:ext>
            </a:extLst>
          </p:cNvPr>
          <p:cNvSpPr/>
          <p:nvPr/>
        </p:nvSpPr>
        <p:spPr>
          <a:xfrm>
            <a:off x="0" y="6262080"/>
            <a:ext cx="9906000" cy="595920"/>
          </a:xfrm>
          <a:prstGeom prst="rect">
            <a:avLst/>
          </a:prstGeom>
          <a:solidFill>
            <a:schemeClr val="accent1">
              <a:lumMod val="75000"/>
            </a:schemeClr>
          </a:solidFill>
          <a:ln>
            <a:solidFill>
              <a:schemeClr val="tx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57608BB-8926-F7EC-4F81-064AE7CA801F}"/>
              </a:ext>
            </a:extLst>
          </p:cNvPr>
          <p:cNvSpPr>
            <a:spLocks noGrp="1"/>
          </p:cNvSpPr>
          <p:nvPr>
            <p:ph type="title"/>
          </p:nvPr>
        </p:nvSpPr>
        <p:spPr>
          <a:xfrm>
            <a:off x="681038" y="365127"/>
            <a:ext cx="8543925" cy="1325563"/>
          </a:xfrm>
        </p:spPr>
        <p:txBody>
          <a:bodyPr/>
          <a:lstStyle/>
          <a:p>
            <a:r>
              <a:rPr lang="en-GB" sz="2800"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2. INVESTMENT OPPORTUNITY IDENTIFICATION:</a:t>
            </a:r>
            <a:br>
              <a:rPr lang="en-US" sz="1800" dirty="0">
                <a:solidFill>
                  <a:srgbClr val="4A8522"/>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4A8522"/>
              </a:solidFill>
            </a:endParaRPr>
          </a:p>
        </p:txBody>
      </p:sp>
      <p:sp>
        <p:nvSpPr>
          <p:cNvPr id="10" name="TextBox 9">
            <a:extLst>
              <a:ext uri="{FF2B5EF4-FFF2-40B4-BE49-F238E27FC236}">
                <a16:creationId xmlns:a16="http://schemas.microsoft.com/office/drawing/2014/main" id="{32EC1BBA-55A4-1CD8-370A-40B1DCC4995C}"/>
              </a:ext>
            </a:extLst>
          </p:cNvPr>
          <p:cNvSpPr txBox="1"/>
          <p:nvPr/>
        </p:nvSpPr>
        <p:spPr>
          <a:xfrm>
            <a:off x="681037" y="1267662"/>
            <a:ext cx="5801042" cy="5039521"/>
          </a:xfrm>
          <a:prstGeom prst="rect">
            <a:avLst/>
          </a:prstGeom>
          <a:noFill/>
        </p:spPr>
        <p:txBody>
          <a:bodyPr wrap="square" rtlCol="0">
            <a:sp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a. Market Potential: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The growth potential of the regional rail network and its positive impact on economic development.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Improved Accessibility: </a:t>
            </a: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A regional rail network links cities, towns, and industrial hubs, providing efficient and reliable transportation. This enhanced connectivity will reduce travel time and increases accessibility, promoting economic activities in previously isolated areas.</a:t>
            </a: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Stimulated Trade and Commerce: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Efficient Freight Transportation: The rail network facilitates the swift movement of goods and cargo, reducing logistics costs and enhancing the competitiveness of industries. This efficiency stimulates trade by providing a cost-effective and reliable mode of transportation.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1" name="Rectangle 10">
            <a:extLst>
              <a:ext uri="{FF2B5EF4-FFF2-40B4-BE49-F238E27FC236}">
                <a16:creationId xmlns:a16="http://schemas.microsoft.com/office/drawing/2014/main" id="{29280C34-6D7E-D358-8DE9-3C9ECDD9B9E9}"/>
              </a:ext>
            </a:extLst>
          </p:cNvPr>
          <p:cNvSpPr/>
          <p:nvPr/>
        </p:nvSpPr>
        <p:spPr>
          <a:xfrm>
            <a:off x="0" y="6268720"/>
            <a:ext cx="9906000" cy="589280"/>
          </a:xfrm>
          <a:prstGeom prst="rect">
            <a:avLst/>
          </a:prstGeom>
          <a:solidFill>
            <a:srgbClr val="4A8522"/>
          </a:solidFill>
          <a:ln>
            <a:solidFill>
              <a:srgbClr val="4A85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0424940-124D-BBC7-DE2B-658B8CCEA443}"/>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69000" y="2514600"/>
            <a:ext cx="4201160" cy="4201160"/>
          </a:xfrm>
          <a:prstGeom prst="rect">
            <a:avLst/>
          </a:prstGeom>
        </p:spPr>
      </p:pic>
      <p:cxnSp>
        <p:nvCxnSpPr>
          <p:cNvPr id="14" name="Straight Connector 13">
            <a:extLst>
              <a:ext uri="{FF2B5EF4-FFF2-40B4-BE49-F238E27FC236}">
                <a16:creationId xmlns:a16="http://schemas.microsoft.com/office/drawing/2014/main" id="{D58D7327-6D8D-EFF6-B48C-D03D23A927ED}"/>
              </a:ext>
            </a:extLst>
          </p:cNvPr>
          <p:cNvCxnSpPr/>
          <p:nvPr/>
        </p:nvCxnSpPr>
        <p:spPr>
          <a:xfrm>
            <a:off x="359229" y="1034143"/>
            <a:ext cx="9100457" cy="0"/>
          </a:xfrm>
          <a:prstGeom prst="line">
            <a:avLst/>
          </a:prstGeom>
          <a:ln w="381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51497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315FF7-095F-C9C3-9B12-9FECB6A64CA2}"/>
              </a:ext>
            </a:extLst>
          </p:cNvPr>
          <p:cNvSpPr/>
          <p:nvPr/>
        </p:nvSpPr>
        <p:spPr>
          <a:xfrm>
            <a:off x="0" y="0"/>
            <a:ext cx="9906000" cy="575056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39EDF4-B2A1-529C-4624-CE635C69A918}"/>
              </a:ext>
            </a:extLst>
          </p:cNvPr>
          <p:cNvSpPr>
            <a:spLocks noGrp="1"/>
          </p:cNvSpPr>
          <p:nvPr>
            <p:ph idx="1"/>
          </p:nvPr>
        </p:nvSpPr>
        <p:spPr>
          <a:xfrm>
            <a:off x="442589" y="1041231"/>
            <a:ext cx="8543925" cy="4351338"/>
          </a:xfrm>
        </p:spPr>
        <p:txBody>
          <a:bodyPr>
            <a:normAutofit lnSpcReduction="10000"/>
          </a:bodyPr>
          <a:lstStyle/>
          <a:p>
            <a:pPr marL="0" marR="0" indent="0">
              <a:lnSpc>
                <a:spcPct val="107000"/>
              </a:lnSpc>
              <a:spcBef>
                <a:spcPts val="0"/>
              </a:spcBef>
              <a:spcAft>
                <a:spcPts val="800"/>
              </a:spcAft>
              <a:buNone/>
            </a:pPr>
            <a:r>
              <a:rPr lang="en-GB"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Job Creation:</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Direct Employment Opportunities: The construction, operation, and maintenance of the rail network create job opportunities.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Indirect Employment: </a:t>
            </a: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Increased economic activities around railway stations and terminals lead to the creation of jobs in supporting industries such as retail, hospitality, and services.</a:t>
            </a:r>
          </a:p>
          <a:p>
            <a:pPr marL="0" marR="0" indent="0">
              <a:lnSpc>
                <a:spcPct val="107000"/>
              </a:lnSpc>
              <a:spcBef>
                <a:spcPts val="0"/>
              </a:spcBef>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Industrial and Commercial Development:</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Boost to Local Economies:</a:t>
            </a:r>
            <a:endPar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Business and Tourism: The ease of travel via the regional rail network attracts businesses and tourists, contributing to the local economy. Increased visitor numbers lead to higher spending on accommodations, dining, and entertainment, boosting local businesses.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5DD8012F-0B51-8B52-2CE0-2E8F27BFD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3040" y="4114800"/>
            <a:ext cx="2743200" cy="2743200"/>
          </a:xfrm>
          <a:prstGeom prst="rect">
            <a:avLst/>
          </a:prstGeom>
        </p:spPr>
      </p:pic>
      <p:sp>
        <p:nvSpPr>
          <p:cNvPr id="2" name="Title 1">
            <a:extLst>
              <a:ext uri="{FF2B5EF4-FFF2-40B4-BE49-F238E27FC236}">
                <a16:creationId xmlns:a16="http://schemas.microsoft.com/office/drawing/2014/main" id="{E465E68D-941A-D259-C1A2-ECA9DFB3A2D4}"/>
              </a:ext>
            </a:extLst>
          </p:cNvPr>
          <p:cNvSpPr>
            <a:spLocks noGrp="1"/>
          </p:cNvSpPr>
          <p:nvPr>
            <p:ph type="title"/>
          </p:nvPr>
        </p:nvSpPr>
        <p:spPr>
          <a:xfrm>
            <a:off x="442589" y="20459"/>
            <a:ext cx="9615811" cy="1086982"/>
          </a:xfrm>
        </p:spPr>
        <p:txBody>
          <a:bodyPr>
            <a:normAutofit/>
          </a:bodyPr>
          <a:lstStyle/>
          <a:p>
            <a:r>
              <a:rPr lang="en-GB" altLang="en-US" sz="2800" dirty="0">
                <a:solidFill>
                  <a:schemeClr val="bg1"/>
                </a:solidFill>
                <a:latin typeface="Times New Roman" panose="02020603050405020304" pitchFamily="18" charset="0"/>
                <a:cs typeface="Times New Roman" panose="02020603050405020304" pitchFamily="18" charset="0"/>
              </a:rPr>
              <a:t>INVESTMENT OPPORTUNITY IDENTIFICATION CONT’D</a:t>
            </a:r>
          </a:p>
        </p:txBody>
      </p:sp>
      <p:cxnSp>
        <p:nvCxnSpPr>
          <p:cNvPr id="7" name="Straight Connector 6">
            <a:extLst>
              <a:ext uri="{FF2B5EF4-FFF2-40B4-BE49-F238E27FC236}">
                <a16:creationId xmlns:a16="http://schemas.microsoft.com/office/drawing/2014/main" id="{CB59FA00-C680-B3F2-FB0A-9AF6E5E42F92}"/>
              </a:ext>
            </a:extLst>
          </p:cNvPr>
          <p:cNvCxnSpPr/>
          <p:nvPr/>
        </p:nvCxnSpPr>
        <p:spPr>
          <a:xfrm>
            <a:off x="354563" y="839755"/>
            <a:ext cx="937426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689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DB6A-4263-F600-C9E3-62A65F25182B}"/>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FA46996-8E6E-0F73-EC15-0C17CF10A967}"/>
              </a:ext>
            </a:extLst>
          </p:cNvPr>
          <p:cNvSpPr>
            <a:spLocks noGrp="1"/>
          </p:cNvSpPr>
          <p:nvPr>
            <p:ph idx="1"/>
          </p:nvPr>
        </p:nvSpPr>
        <p:spPr/>
        <p:txBody>
          <a:bodyPr/>
          <a:lstStyle/>
          <a:p>
            <a:pPr marL="0"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regional rail network serves as a catalyst for economic development by fostering connectivity, stimulating trade, creating jobs, and attracting investments. The positive impact extends beyond transportation, contributing to the overall prosperity and sustainability of the region.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4717A0D-4A78-AD05-A70A-45DCC25C01E6}"/>
              </a:ext>
            </a:extLst>
          </p:cNvPr>
          <p:cNvPicPr>
            <a:picLocks noChangeAspect="1"/>
          </p:cNvPicPr>
          <p:nvPr/>
        </p:nvPicPr>
        <p:blipFill>
          <a:blip r:embed="rId2">
            <a:clrChange>
              <a:clrFrom>
                <a:srgbClr val="000000">
                  <a:alpha val="0"/>
                </a:srgbClr>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a:off x="6575742" y="3650229"/>
            <a:ext cx="3106738" cy="3207771"/>
          </a:xfrm>
          <a:prstGeom prst="rect">
            <a:avLst/>
          </a:prstGeom>
        </p:spPr>
      </p:pic>
    </p:spTree>
    <p:extLst>
      <p:ext uri="{BB962C8B-B14F-4D97-AF65-F5344CB8AC3E}">
        <p14:creationId xmlns:p14="http://schemas.microsoft.com/office/powerpoint/2010/main" val="2039712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2DB2-2280-201C-A397-4C6868522A8D}"/>
              </a:ext>
            </a:extLst>
          </p:cNvPr>
          <p:cNvSpPr>
            <a:spLocks noGrp="1"/>
          </p:cNvSpPr>
          <p:nvPr>
            <p:ph type="title"/>
          </p:nvPr>
        </p:nvSpPr>
        <p:spPr/>
        <p:txBody>
          <a:bodyPr/>
          <a:lstStyle/>
          <a:p>
            <a:r>
              <a:rPr lang="en-GB" sz="1800" b="1"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II. THE ALIGNMENT OF THE PROJECT WITH NATIONAL AND REGIONAL DEVELOPMENT GOALS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C88AEC21-A404-5FA3-7EDF-0B8D5B2240C5}"/>
              </a:ext>
            </a:extLst>
          </p:cNvPr>
          <p:cNvSpPr>
            <a:spLocks noGrp="1"/>
          </p:cNvSpPr>
          <p:nvPr>
            <p:ph idx="1"/>
          </p:nvPr>
        </p:nvSpPr>
        <p:spPr>
          <a:xfrm>
            <a:off x="681037" y="1253330"/>
            <a:ext cx="5557203" cy="4446429"/>
          </a:xfrm>
        </p:spPr>
        <p:txBody>
          <a:bodyPr>
            <a:normAutofit fontScale="92500" lnSpcReduction="10000"/>
          </a:bodyPr>
          <a:lstStyle/>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Enhanced Connectivity: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National Integration: The regional rail network fosters seamless connectivity between cities and towns, in the region  eventually connecting to the national rail thus, contributing to national integration by reducing travel time.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Economic Development: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Stimulating Economic Growth:  . This aligns with national development goals focused on enhancing economic productivity, creating jobs, and fostering industrial development.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Trade and Commerce: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Boosting Trade: This aligns with national goals to boost trade and commerce, supporting the overall economic development of the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5323715-B8F6-473A-09FA-8DA34694E7B2}"/>
              </a:ext>
            </a:extLst>
          </p:cNvPr>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56109" y="1634810"/>
            <a:ext cx="3203577" cy="3210115"/>
          </a:xfrm>
          <a:prstGeom prst="rect">
            <a:avLst/>
          </a:prstGeom>
        </p:spPr>
      </p:pic>
      <p:cxnSp>
        <p:nvCxnSpPr>
          <p:cNvPr id="6" name="Straight Connector 5">
            <a:extLst>
              <a:ext uri="{FF2B5EF4-FFF2-40B4-BE49-F238E27FC236}">
                <a16:creationId xmlns:a16="http://schemas.microsoft.com/office/drawing/2014/main" id="{2B04B64B-2927-0A44-295A-40E22C1D9859}"/>
              </a:ext>
            </a:extLst>
          </p:cNvPr>
          <p:cNvCxnSpPr/>
          <p:nvPr/>
        </p:nvCxnSpPr>
        <p:spPr>
          <a:xfrm>
            <a:off x="359229" y="1034143"/>
            <a:ext cx="9100457" cy="0"/>
          </a:xfrm>
          <a:prstGeom prst="line">
            <a:avLst/>
          </a:prstGeom>
        </p:spPr>
        <p:style>
          <a:lnRef idx="3">
            <a:schemeClr val="accent6"/>
          </a:lnRef>
          <a:fillRef idx="0">
            <a:schemeClr val="accent6"/>
          </a:fillRef>
          <a:effectRef idx="2">
            <a:schemeClr val="accent6"/>
          </a:effectRef>
          <a:fontRef idx="minor">
            <a:schemeClr val="tx1"/>
          </a:fontRef>
        </p:style>
      </p:cxnSp>
      <p:sp>
        <p:nvSpPr>
          <p:cNvPr id="7" name="Rectangle 6">
            <a:extLst>
              <a:ext uri="{FF2B5EF4-FFF2-40B4-BE49-F238E27FC236}">
                <a16:creationId xmlns:a16="http://schemas.microsoft.com/office/drawing/2014/main" id="{29E75F60-61E3-6027-7204-28E4093FDF62}"/>
              </a:ext>
            </a:extLst>
          </p:cNvPr>
          <p:cNvSpPr/>
          <p:nvPr/>
        </p:nvSpPr>
        <p:spPr>
          <a:xfrm>
            <a:off x="0" y="6262080"/>
            <a:ext cx="9906000" cy="595920"/>
          </a:xfrm>
          <a:prstGeom prst="rect">
            <a:avLst/>
          </a:prstGeom>
          <a:solidFill>
            <a:srgbClr val="4A8522"/>
          </a:solidFill>
          <a:ln>
            <a:solidFill>
              <a:srgbClr val="9954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6958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C82D1E-C7A1-605F-E5B1-6B77034C94B4}"/>
              </a:ext>
            </a:extLst>
          </p:cNvPr>
          <p:cNvSpPr>
            <a:spLocks noGrp="1"/>
          </p:cNvSpPr>
          <p:nvPr>
            <p:ph idx="1"/>
          </p:nvPr>
        </p:nvSpPr>
        <p:spPr>
          <a:xfrm>
            <a:off x="652947" y="1519744"/>
            <a:ext cx="8543925" cy="4351338"/>
          </a:xfrm>
        </p:spPr>
        <p:txBody>
          <a:bodyPr>
            <a:normAutofit/>
          </a:bodyPr>
          <a:lstStyle/>
          <a:p>
            <a:pPr marL="0" marR="0" indent="0">
              <a:lnSpc>
                <a:spcPct val="107000"/>
              </a:lnSpc>
              <a:spcBef>
                <a:spcPts val="0"/>
              </a:spcBef>
              <a:spcAft>
                <a:spcPts val="800"/>
              </a:spcAft>
              <a:buNone/>
            </a:pPr>
            <a:r>
              <a:rPr lang="en-GB" sz="16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Infrastructure Development:</a:t>
            </a:r>
            <a:endParaRPr lang="en-US" sz="16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Investment in Modern Infrastructure: The rail project represents a significant investment in modern transportation infrastructure. This aligns with national goals of improving overall infrastructure, making the country more attractive to investors and supporting long-term economic development.</a:t>
            </a:r>
          </a:p>
          <a:p>
            <a:pPr marL="0" marR="0" indent="0">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Environmental Sustainability:</a:t>
            </a:r>
            <a:endParaRPr lang="en-US" sz="1600" b="1" dirty="0">
              <a:solidFill>
                <a:schemeClr val="accent2"/>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rPr>
              <a:t>Reducing Environmental Impact: The emphasis on rail transportation promotes environmental sustainability by reducing reliance on less eco-friendly modes of transport. This aligns with national goals related to environmental conservation and sustainable development.</a:t>
            </a:r>
            <a:endParaRPr lang="en-US" sz="2400" dirty="0"/>
          </a:p>
        </p:txBody>
      </p:sp>
      <p:pic>
        <p:nvPicPr>
          <p:cNvPr id="5" name="Picture 4">
            <a:extLst>
              <a:ext uri="{FF2B5EF4-FFF2-40B4-BE49-F238E27FC236}">
                <a16:creationId xmlns:a16="http://schemas.microsoft.com/office/drawing/2014/main" id="{627A6B77-6EB4-46FE-D5BB-CE39D3E136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4236" y="4496606"/>
            <a:ext cx="1970747" cy="1970747"/>
          </a:xfrm>
          <a:prstGeom prst="rect">
            <a:avLst/>
          </a:prstGeom>
        </p:spPr>
      </p:pic>
      <p:sp>
        <p:nvSpPr>
          <p:cNvPr id="6" name="Rectangle 5">
            <a:extLst>
              <a:ext uri="{FF2B5EF4-FFF2-40B4-BE49-F238E27FC236}">
                <a16:creationId xmlns:a16="http://schemas.microsoft.com/office/drawing/2014/main" id="{EB81CD17-4E78-5A14-919D-221B67316D38}"/>
              </a:ext>
            </a:extLst>
          </p:cNvPr>
          <p:cNvSpPr/>
          <p:nvPr/>
        </p:nvSpPr>
        <p:spPr>
          <a:xfrm>
            <a:off x="0" y="6262080"/>
            <a:ext cx="9906000" cy="595920"/>
          </a:xfrm>
          <a:prstGeom prst="rect">
            <a:avLst/>
          </a:prstGeom>
          <a:solidFill>
            <a:srgbClr val="FE5F55"/>
          </a:solidFill>
          <a:ln>
            <a:solidFill>
              <a:srgbClr val="9954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263AC35-4C95-13E5-A2FA-AC068B8A260C}"/>
              </a:ext>
            </a:extLst>
          </p:cNvPr>
          <p:cNvSpPr>
            <a:spLocks noGrp="1"/>
          </p:cNvSpPr>
          <p:nvPr>
            <p:ph type="title"/>
          </p:nvPr>
        </p:nvSpPr>
        <p:spPr>
          <a:xfrm>
            <a:off x="652946" y="194181"/>
            <a:ext cx="8543925" cy="1325563"/>
          </a:xfrm>
        </p:spPr>
        <p:txBody>
          <a:bodyPr/>
          <a:lstStyle/>
          <a:p>
            <a:r>
              <a:rPr lang="en-GB" altLang="en-US" dirty="0">
                <a:solidFill>
                  <a:srgbClr val="FE5F55"/>
                </a:solidFill>
                <a:latin typeface="Times New Roman" panose="02020603050405020304" pitchFamily="18" charset="0"/>
                <a:cs typeface="Times New Roman" panose="02020603050405020304" pitchFamily="18" charset="0"/>
              </a:rPr>
              <a:t>ALIGNMENT CONT’D</a:t>
            </a:r>
          </a:p>
        </p:txBody>
      </p:sp>
      <p:cxnSp>
        <p:nvCxnSpPr>
          <p:cNvPr id="8" name="Straight Connector 7">
            <a:extLst>
              <a:ext uri="{FF2B5EF4-FFF2-40B4-BE49-F238E27FC236}">
                <a16:creationId xmlns:a16="http://schemas.microsoft.com/office/drawing/2014/main" id="{59F2962A-5746-8DB0-FAB2-751D1AAAF072}"/>
              </a:ext>
            </a:extLst>
          </p:cNvPr>
          <p:cNvCxnSpPr/>
          <p:nvPr/>
        </p:nvCxnSpPr>
        <p:spPr>
          <a:xfrm>
            <a:off x="402771" y="1202094"/>
            <a:ext cx="9100457" cy="0"/>
          </a:xfrm>
          <a:prstGeom prst="line">
            <a:avLst/>
          </a:prstGeom>
          <a:ln>
            <a:solidFill>
              <a:srgbClr val="FE5F55"/>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19113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4C275-C567-31F6-DF9B-BEAF7EE8D87C}"/>
              </a:ext>
            </a:extLst>
          </p:cNvPr>
          <p:cNvSpPr>
            <a:spLocks noGrp="1"/>
          </p:cNvSpPr>
          <p:nvPr>
            <p:ph idx="1"/>
          </p:nvPr>
        </p:nvSpPr>
        <p:spPr>
          <a:xfrm>
            <a:off x="681037" y="1241216"/>
            <a:ext cx="8543925" cy="4351338"/>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Urban and Regional Planning:</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Supporting Transit-Oriented Development: The rail project supports transit-oriented development, contributing to well-planned urban and regional growth. This aligns with national and regional goals focused on sustainable and organized urbanization.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Job Creation: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Employment Opportunities: The construction, operation, and maintenance of the regional rail network create direct and indirect employment opportunities. This aligns with national goals of job creation and poverty reduction, contributing to inclusive economic growth.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Social Inclusion: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Connecting Remote Areas: The rail network connects remote areas to urban </a:t>
            </a: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promoting social inclusion. This aligns with national goals of reducing regional disparities and ensuring that economic opportunities and services are accessible to all citizens.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Rectangle 3">
            <a:extLst>
              <a:ext uri="{FF2B5EF4-FFF2-40B4-BE49-F238E27FC236}">
                <a16:creationId xmlns:a16="http://schemas.microsoft.com/office/drawing/2014/main" id="{14E2E4A2-D76C-769A-25D8-BDCC865AFA51}"/>
              </a:ext>
            </a:extLst>
          </p:cNvPr>
          <p:cNvSpPr/>
          <p:nvPr/>
        </p:nvSpPr>
        <p:spPr>
          <a:xfrm>
            <a:off x="0" y="6262080"/>
            <a:ext cx="9906000" cy="595920"/>
          </a:xfrm>
          <a:prstGeom prst="rect">
            <a:avLst/>
          </a:prstGeom>
          <a:solidFill>
            <a:srgbClr val="FFC000"/>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7ED380-E9A4-831C-C212-1FD05C9163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6295" y="4923028"/>
            <a:ext cx="1661385" cy="1661385"/>
          </a:xfrm>
          <a:prstGeom prst="rect">
            <a:avLst/>
          </a:prstGeom>
        </p:spPr>
      </p:pic>
      <p:sp>
        <p:nvSpPr>
          <p:cNvPr id="2" name="Title 1">
            <a:extLst>
              <a:ext uri="{FF2B5EF4-FFF2-40B4-BE49-F238E27FC236}">
                <a16:creationId xmlns:a16="http://schemas.microsoft.com/office/drawing/2014/main" id="{415FCF59-70EB-F620-FD11-5B4C67BF9A96}"/>
              </a:ext>
            </a:extLst>
          </p:cNvPr>
          <p:cNvSpPr>
            <a:spLocks noGrp="1"/>
          </p:cNvSpPr>
          <p:nvPr>
            <p:ph type="title"/>
          </p:nvPr>
        </p:nvSpPr>
        <p:spPr>
          <a:xfrm>
            <a:off x="652946" y="194181"/>
            <a:ext cx="8543925" cy="1325563"/>
          </a:xfrm>
        </p:spPr>
        <p:txBody>
          <a:bodyPr/>
          <a:lstStyle/>
          <a:p>
            <a:r>
              <a:rPr lang="en-GB" altLang="en-US" dirty="0">
                <a:solidFill>
                  <a:srgbClr val="FFC000"/>
                </a:solidFill>
                <a:latin typeface="Times New Roman" panose="02020603050405020304" pitchFamily="18" charset="0"/>
                <a:cs typeface="Times New Roman" panose="02020603050405020304" pitchFamily="18" charset="0"/>
              </a:rPr>
              <a:t>ALIGNMENT CONT’D</a:t>
            </a:r>
          </a:p>
        </p:txBody>
      </p:sp>
      <p:cxnSp>
        <p:nvCxnSpPr>
          <p:cNvPr id="5" name="Straight Connector 4">
            <a:extLst>
              <a:ext uri="{FF2B5EF4-FFF2-40B4-BE49-F238E27FC236}">
                <a16:creationId xmlns:a16="http://schemas.microsoft.com/office/drawing/2014/main" id="{AB55A679-40CD-E620-26B8-E36353B866A2}"/>
              </a:ext>
            </a:extLst>
          </p:cNvPr>
          <p:cNvCxnSpPr/>
          <p:nvPr/>
        </p:nvCxnSpPr>
        <p:spPr>
          <a:xfrm>
            <a:off x="402771" y="1202094"/>
            <a:ext cx="9100457" cy="0"/>
          </a:xfrm>
          <a:prstGeom prst="line">
            <a:avLst/>
          </a:prstGeom>
          <a:ln>
            <a:solidFill>
              <a:srgbClr val="FFC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0661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F389DC-6DC3-063D-77D9-9CDF1251C098}"/>
              </a:ext>
            </a:extLst>
          </p:cNvPr>
          <p:cNvCxnSpPr/>
          <p:nvPr/>
        </p:nvCxnSpPr>
        <p:spPr>
          <a:xfrm>
            <a:off x="402771" y="1202094"/>
            <a:ext cx="9100457" cy="0"/>
          </a:xfrm>
          <a:prstGeom prst="line">
            <a:avLst/>
          </a:prstGeom>
          <a:ln>
            <a:solidFill>
              <a:srgbClr val="8FAADC"/>
            </a:solidFill>
          </a:ln>
        </p:spPr>
        <p:style>
          <a:lnRef idx="3">
            <a:schemeClr val="accent6"/>
          </a:lnRef>
          <a:fillRef idx="0">
            <a:schemeClr val="accent6"/>
          </a:fillRef>
          <a:effectRef idx="2">
            <a:schemeClr val="accent6"/>
          </a:effectRef>
          <a:fontRef idx="minor">
            <a:schemeClr val="tx1"/>
          </a:fontRef>
        </p:style>
      </p:cxnSp>
      <p:sp>
        <p:nvSpPr>
          <p:cNvPr id="6" name="Rectangle 5">
            <a:extLst>
              <a:ext uri="{FF2B5EF4-FFF2-40B4-BE49-F238E27FC236}">
                <a16:creationId xmlns:a16="http://schemas.microsoft.com/office/drawing/2014/main" id="{FEA70EBA-5763-D64F-0DBC-648991EE7943}"/>
              </a:ext>
            </a:extLst>
          </p:cNvPr>
          <p:cNvSpPr/>
          <p:nvPr/>
        </p:nvSpPr>
        <p:spPr>
          <a:xfrm>
            <a:off x="5750560" y="0"/>
            <a:ext cx="4155440" cy="6939280"/>
          </a:xfrm>
          <a:prstGeom prst="rect">
            <a:avLst/>
          </a:prstGeom>
          <a:solidFill>
            <a:schemeClr val="accent1">
              <a:lumMod val="60000"/>
              <a:lumOff val="40000"/>
            </a:schemeClr>
          </a:solidFill>
          <a:ln>
            <a:solidFill>
              <a:srgbClr val="8FAA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7CC7414-412D-C84C-F895-5D50A55A77B6}"/>
              </a:ext>
            </a:extLst>
          </p:cNvPr>
          <p:cNvSpPr>
            <a:spLocks noGrp="1"/>
          </p:cNvSpPr>
          <p:nvPr>
            <p:ph idx="1"/>
          </p:nvPr>
        </p:nvSpPr>
        <p:spPr>
          <a:xfrm>
            <a:off x="740439" y="1395728"/>
            <a:ext cx="4846001" cy="5489576"/>
          </a:xfrm>
        </p:spPr>
        <p:txBody>
          <a:bodyPr/>
          <a:lstStyle/>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Resilience to Traffic Congestion: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Mitigating Urban Traffic Congestion: By encouraging the use of public transportation, the rail project helps alleviate traffic congestion in urban areas. This aligns with national goals of improving urban mobility and creating more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livable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cities.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Technology and Innovation: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Adopting Modern Technologies: The incorporation of modern technologies in the rail project aligns with national goals of fostering innovation and technological advancement. This contributes to the country's overall competitiveness in the global landscape.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54E4ECF-7657-A966-9328-29FA4940E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1115" y="941704"/>
            <a:ext cx="2294329" cy="4612640"/>
          </a:xfrm>
          <a:prstGeom prst="rect">
            <a:avLst/>
          </a:prstGeom>
        </p:spPr>
      </p:pic>
      <p:sp>
        <p:nvSpPr>
          <p:cNvPr id="2" name="Title 1">
            <a:extLst>
              <a:ext uri="{FF2B5EF4-FFF2-40B4-BE49-F238E27FC236}">
                <a16:creationId xmlns:a16="http://schemas.microsoft.com/office/drawing/2014/main" id="{C3FEC212-51CE-2819-AB03-8D1BC57E515A}"/>
              </a:ext>
            </a:extLst>
          </p:cNvPr>
          <p:cNvSpPr>
            <a:spLocks noGrp="1"/>
          </p:cNvSpPr>
          <p:nvPr>
            <p:ph type="title"/>
          </p:nvPr>
        </p:nvSpPr>
        <p:spPr>
          <a:xfrm>
            <a:off x="740439" y="278922"/>
            <a:ext cx="8543925" cy="1325563"/>
          </a:xfrm>
        </p:spPr>
        <p:txBody>
          <a:bodyPr>
            <a:normAutofit/>
          </a:bodyPr>
          <a:lstStyle/>
          <a:p>
            <a:r>
              <a:rPr lang="en-GB" altLang="en-US" sz="3600" dirty="0">
                <a:solidFill>
                  <a:srgbClr val="8FAADC"/>
                </a:solidFill>
                <a:latin typeface="Times New Roman" panose="02020603050405020304" pitchFamily="18" charset="0"/>
                <a:cs typeface="Times New Roman" panose="02020603050405020304" pitchFamily="18" charset="0"/>
              </a:rPr>
              <a:t>ALIGNMENT CONT’D</a:t>
            </a:r>
          </a:p>
        </p:txBody>
      </p:sp>
    </p:spTree>
    <p:extLst>
      <p:ext uri="{BB962C8B-B14F-4D97-AF65-F5344CB8AC3E}">
        <p14:creationId xmlns:p14="http://schemas.microsoft.com/office/powerpoint/2010/main" val="2061986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800E31-808B-ECD6-8170-E583334A4311}"/>
              </a:ext>
            </a:extLst>
          </p:cNvPr>
          <p:cNvSpPr/>
          <p:nvPr/>
        </p:nvSpPr>
        <p:spPr>
          <a:xfrm>
            <a:off x="0" y="0"/>
            <a:ext cx="9906000" cy="55981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16FA09-551E-081E-9999-74F317AC3765}"/>
              </a:ext>
            </a:extLst>
          </p:cNvPr>
          <p:cNvSpPr>
            <a:spLocks noGrp="1"/>
          </p:cNvSpPr>
          <p:nvPr>
            <p:ph idx="1"/>
          </p:nvPr>
        </p:nvSpPr>
        <p:spPr>
          <a:xfrm>
            <a:off x="709129" y="1383283"/>
            <a:ext cx="8543925" cy="4351338"/>
          </a:xfrm>
        </p:spPr>
        <p:txBody>
          <a:bodyPr/>
          <a:lstStyle/>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Tourism and Cultural Exchange:</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Promoting Tourism: A well-connected rail network enhances tourism by </a:t>
            </a:r>
            <a:r>
              <a:rPr lang="en-GB"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providing efficient and convenient</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travel options. This aligns with national goals of promoting tourism and cultural exchange, contributing to the country's global image.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summary, a regional rail project serves as a strategic enabler for achieving </a:t>
            </a:r>
            <a:r>
              <a:rPr lang="en-GB" sz="18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national and regional development</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goals by promoting connectivity, economic development, environmental sustainability, and social inclusion. Its positive impact resonates across various sectors, supporting a comprehensive and holistic approach to development.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pic>
        <p:nvPicPr>
          <p:cNvPr id="5" name="Picture 4">
            <a:extLst>
              <a:ext uri="{FF2B5EF4-FFF2-40B4-BE49-F238E27FC236}">
                <a16:creationId xmlns:a16="http://schemas.microsoft.com/office/drawing/2014/main" id="{B407599C-666C-9245-9024-FDBBE866E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480" y="4408490"/>
            <a:ext cx="3093720" cy="3093720"/>
          </a:xfrm>
          <a:prstGeom prst="rect">
            <a:avLst/>
          </a:prstGeom>
        </p:spPr>
      </p:pic>
      <p:sp>
        <p:nvSpPr>
          <p:cNvPr id="2" name="Title 1">
            <a:extLst>
              <a:ext uri="{FF2B5EF4-FFF2-40B4-BE49-F238E27FC236}">
                <a16:creationId xmlns:a16="http://schemas.microsoft.com/office/drawing/2014/main" id="{B0293326-E227-8B57-4E2C-4E869708DDB5}"/>
              </a:ext>
            </a:extLst>
          </p:cNvPr>
          <p:cNvSpPr>
            <a:spLocks noGrp="1"/>
          </p:cNvSpPr>
          <p:nvPr>
            <p:ph type="title"/>
          </p:nvPr>
        </p:nvSpPr>
        <p:spPr>
          <a:xfrm>
            <a:off x="652946" y="194181"/>
            <a:ext cx="8543925" cy="1325563"/>
          </a:xfrm>
        </p:spPr>
        <p:txBody>
          <a:bodyPr/>
          <a:lstStyle/>
          <a:p>
            <a:r>
              <a:rPr lang="en-GB" altLang="en-US" dirty="0">
                <a:solidFill>
                  <a:schemeClr val="bg1"/>
                </a:solidFill>
                <a:latin typeface="Times New Roman" panose="02020603050405020304" pitchFamily="18" charset="0"/>
                <a:cs typeface="Times New Roman" panose="02020603050405020304" pitchFamily="18" charset="0"/>
              </a:rPr>
              <a:t>ALIGNMENT CONT’D</a:t>
            </a:r>
          </a:p>
        </p:txBody>
      </p:sp>
    </p:spTree>
    <p:extLst>
      <p:ext uri="{BB962C8B-B14F-4D97-AF65-F5344CB8AC3E}">
        <p14:creationId xmlns:p14="http://schemas.microsoft.com/office/powerpoint/2010/main" val="358078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A32D03-EE48-D3ED-8131-3BF65168D57A}"/>
              </a:ext>
            </a:extLst>
          </p:cNvPr>
          <p:cNvSpPr/>
          <p:nvPr/>
        </p:nvSpPr>
        <p:spPr>
          <a:xfrm>
            <a:off x="559740" y="989045"/>
            <a:ext cx="9088016" cy="3760237"/>
          </a:xfrm>
          <a:prstGeom prst="rect">
            <a:avLst/>
          </a:prstGeom>
          <a:solidFill>
            <a:srgbClr val="1F5D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BACA43-7F39-43D1-F6CF-29F843F6A21C}"/>
              </a:ext>
            </a:extLst>
          </p:cNvPr>
          <p:cNvSpPr>
            <a:spLocks noGrp="1"/>
          </p:cNvSpPr>
          <p:nvPr>
            <p:ph idx="1"/>
          </p:nvPr>
        </p:nvSpPr>
        <p:spPr>
          <a:xfrm>
            <a:off x="681037" y="989045"/>
            <a:ext cx="8543925" cy="4351338"/>
          </a:xfrm>
        </p:spPr>
        <p:txBody>
          <a:bodyPr>
            <a:normAutofit/>
          </a:bodyPr>
          <a:lstStyle/>
          <a:p>
            <a:pPr marL="0" marR="0" lvl="0" indent="0">
              <a:lnSpc>
                <a:spcPct val="107000"/>
              </a:lnSpc>
              <a:spcBef>
                <a:spcPts val="0"/>
              </a:spcBef>
              <a:spcAft>
                <a:spcPts val="800"/>
              </a:spcAft>
              <a:buNone/>
              <a:tabLst>
                <a:tab pos="457200" algn="l"/>
              </a:tabLst>
            </a:pP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Educational and Healthcare Services:</a:t>
            </a:r>
            <a:endPar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regions host renowned educational institutions and healthcare facilities. Improved transportation, facilitated by a railway network, would ease the movement of students, faculty, healthcare professionals, and patients.</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	Tourism:</a:t>
            </a:r>
            <a:endPar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Both regions boast cultural and natural attractions, including historical sites, festivals, and scenic landscapes. A railway network could boost tourism by making these destinations more accessible, creating economic opportunities in the hospitality and tourism sectors.</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	Urbanization and Real Estate:</a:t>
            </a:r>
          </a:p>
          <a:p>
            <a:pPr marL="0" marR="0" lvl="0" indent="0">
              <a:lnSpc>
                <a:spcPct val="107000"/>
              </a:lnSpc>
              <a:spcBef>
                <a:spcPts val="0"/>
              </a:spcBef>
              <a:spcAft>
                <a:spcPts val="800"/>
              </a:spcAft>
              <a:buNone/>
              <a:tabLst>
                <a:tab pos="457200" algn="l"/>
              </a:tabLst>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railway network would support the movement of people within and between urban </a:t>
            </a: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positively influencing real estate development and property values.</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8172DBA-C1CB-1757-F48A-24C7F60A3601}"/>
              </a:ext>
            </a:extLst>
          </p:cNvPr>
          <p:cNvSpPr>
            <a:spLocks noGrp="1"/>
          </p:cNvSpPr>
          <p:nvPr>
            <p:ph type="title"/>
          </p:nvPr>
        </p:nvSpPr>
        <p:spPr>
          <a:xfrm>
            <a:off x="559740" y="0"/>
            <a:ext cx="8543925" cy="989045"/>
          </a:xfrm>
        </p:spPr>
        <p:txBody>
          <a:bodyPr>
            <a:normAutofit/>
          </a:bodyPr>
          <a:lstStyle/>
          <a:p>
            <a:r>
              <a:rPr lang="en-GB" altLang="en-US" sz="2800" b="1" dirty="0">
                <a:latin typeface="Times New Roman" panose="02020603050405020304" pitchFamily="18" charset="0"/>
                <a:cs typeface="Times New Roman" panose="02020603050405020304" pitchFamily="18" charset="0"/>
              </a:rPr>
              <a:t>NEED FOR SESS RAIL NETWORK</a:t>
            </a:r>
          </a:p>
        </p:txBody>
      </p:sp>
      <p:pic>
        <p:nvPicPr>
          <p:cNvPr id="6" name="Picture 5">
            <a:extLst>
              <a:ext uri="{FF2B5EF4-FFF2-40B4-BE49-F238E27FC236}">
                <a16:creationId xmlns:a16="http://schemas.microsoft.com/office/drawing/2014/main" id="{68BD929D-A224-F9CC-EA30-AB9854991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16952">
            <a:off x="5399340" y="3349886"/>
            <a:ext cx="4849582" cy="4849582"/>
          </a:xfrm>
          <a:prstGeom prst="rect">
            <a:avLst/>
          </a:prstGeom>
        </p:spPr>
      </p:pic>
    </p:spTree>
    <p:extLst>
      <p:ext uri="{BB962C8B-B14F-4D97-AF65-F5344CB8AC3E}">
        <p14:creationId xmlns:p14="http://schemas.microsoft.com/office/powerpoint/2010/main" val="2183184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5AAD-62E9-8D00-F3D4-CAC28E25A53A}"/>
              </a:ext>
            </a:extLst>
          </p:cNvPr>
          <p:cNvSpPr>
            <a:spLocks noGrp="1"/>
          </p:cNvSpPr>
          <p:nvPr>
            <p:ph type="title"/>
          </p:nvPr>
        </p:nvSpPr>
        <p:spPr>
          <a:xfrm>
            <a:off x="681037" y="278908"/>
            <a:ext cx="8543925" cy="940293"/>
          </a:xfrm>
        </p:spPr>
        <p:txBody>
          <a:bodyPr>
            <a:normAutofit fontScale="90000"/>
          </a:bodyPr>
          <a:lstStyle/>
          <a:p>
            <a:pPr marL="0" marR="0" algn="ctr">
              <a:lnSpc>
                <a:spcPct val="107000"/>
              </a:lnSpc>
              <a:spcBef>
                <a:spcPts val="0"/>
              </a:spcBef>
              <a:spcAft>
                <a:spcPts val="800"/>
              </a:spcAft>
            </a:pPr>
            <a:r>
              <a:rPr lang="en-GB" sz="18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br>
            <a:r>
              <a:rPr lang="en-GB" sz="18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 </a:t>
            </a: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GOVERNMENT INCENTIVES:</a:t>
            </a:r>
            <a:b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dirty="0">
              <a:solidFill>
                <a:schemeClr val="accent2"/>
              </a:solidFill>
            </a:endParaRPr>
          </a:p>
        </p:txBody>
      </p:sp>
      <p:sp>
        <p:nvSpPr>
          <p:cNvPr id="3" name="Content Placeholder 2">
            <a:extLst>
              <a:ext uri="{FF2B5EF4-FFF2-40B4-BE49-F238E27FC236}">
                <a16:creationId xmlns:a16="http://schemas.microsoft.com/office/drawing/2014/main" id="{8F87A8FA-C358-F467-36C3-B773C0C67985}"/>
              </a:ext>
            </a:extLst>
          </p:cNvPr>
          <p:cNvSpPr>
            <a:spLocks noGrp="1"/>
          </p:cNvSpPr>
          <p:nvPr>
            <p:ph idx="1"/>
          </p:nvPr>
        </p:nvSpPr>
        <p:spPr>
          <a:xfrm>
            <a:off x="681037" y="1253330"/>
            <a:ext cx="5811203" cy="4385469"/>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Nigerian Railway Corporation (NRC):</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NRC may have specific funding programs or incentives to support railway projects. Engaging with the NRC and relevant federal ministries could provide insights into available financial assistance.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Infrastructure Concession Regulatory Commission (ICRC):</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ICRC oversees the implementation of Public-Private Partnership (PPP) projects in Nigeria. The regional rail project might benefit from PPP models, and the ICRC could provide guidance on available incentives or frameworks.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Nigerian Sovereign Investment Authority (NSIA):</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NSIA could potentially support infrastructure projects through its infrastructure fund. Engaging with NSIA may provide information on funding options and criteria for eligibility.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47C732A6-9858-65B4-2D39-A298D97CE408}"/>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A3B80D1-8ADE-0CBF-7C9E-E4179F74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061" y="2086588"/>
            <a:ext cx="2575901" cy="2575901"/>
          </a:xfrm>
          <a:prstGeom prst="rect">
            <a:avLst/>
          </a:prstGeom>
        </p:spPr>
      </p:pic>
      <p:cxnSp>
        <p:nvCxnSpPr>
          <p:cNvPr id="7" name="Straight Connector 6">
            <a:extLst>
              <a:ext uri="{FF2B5EF4-FFF2-40B4-BE49-F238E27FC236}">
                <a16:creationId xmlns:a16="http://schemas.microsoft.com/office/drawing/2014/main" id="{1EEF9E10-BCDD-7C7B-B5A9-8BB83E6F0108}"/>
              </a:ext>
            </a:extLst>
          </p:cNvPr>
          <p:cNvCxnSpPr/>
          <p:nvPr/>
        </p:nvCxnSpPr>
        <p:spPr>
          <a:xfrm>
            <a:off x="359229" y="1034143"/>
            <a:ext cx="9100457"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086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9E8DE-3013-E5C1-F116-10DA1F12D041}"/>
              </a:ext>
            </a:extLst>
          </p:cNvPr>
          <p:cNvSpPr>
            <a:spLocks noGrp="1"/>
          </p:cNvSpPr>
          <p:nvPr>
            <p:ph idx="1"/>
          </p:nvPr>
        </p:nvSpPr>
        <p:spPr>
          <a:xfrm>
            <a:off x="681037" y="1430006"/>
            <a:ext cx="5709602" cy="5875655"/>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Federal Ministry of Transportation: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Ministry of Transportation may have grants or funding programs to support transportation infrastructure projects. It's essential to explore opportunities for collaboration and financial support.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Budgetary Allocations: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Monitor the federal budget for allocations to transportation and infrastructure. Securing a portion of the budget for regional railway development could provide a stable source of funding.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International Financing Institutions: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Explore partnerships with international financing institutions that operate in Nigeria, such as the African Development Bank (AfDB) or World Bank. These organizations may provide financial support for large-scale infrastructure projects.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Rectangle 3">
            <a:extLst>
              <a:ext uri="{FF2B5EF4-FFF2-40B4-BE49-F238E27FC236}">
                <a16:creationId xmlns:a16="http://schemas.microsoft.com/office/drawing/2014/main" id="{16A08DBF-D27C-58CC-320D-DD581B1264D7}"/>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5ADCB14-F8AB-09C0-C948-85843480440E}"/>
              </a:ext>
            </a:extLst>
          </p:cNvPr>
          <p:cNvSpPr/>
          <p:nvPr/>
        </p:nvSpPr>
        <p:spPr>
          <a:xfrm>
            <a:off x="6512560" y="0"/>
            <a:ext cx="3393440" cy="64008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CEB16B5-F6D3-CDA7-049B-D16F4461F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9159" y="2100974"/>
            <a:ext cx="2226603" cy="2125586"/>
          </a:xfrm>
          <a:prstGeom prst="rect">
            <a:avLst/>
          </a:prstGeom>
        </p:spPr>
      </p:pic>
      <p:sp>
        <p:nvSpPr>
          <p:cNvPr id="2" name="Title 1">
            <a:extLst>
              <a:ext uri="{FF2B5EF4-FFF2-40B4-BE49-F238E27FC236}">
                <a16:creationId xmlns:a16="http://schemas.microsoft.com/office/drawing/2014/main" id="{2AA87926-14D1-2929-CF11-FF201E18A405}"/>
              </a:ext>
            </a:extLst>
          </p:cNvPr>
          <p:cNvSpPr>
            <a:spLocks noGrp="1"/>
          </p:cNvSpPr>
          <p:nvPr>
            <p:ph type="title"/>
          </p:nvPr>
        </p:nvSpPr>
        <p:spPr>
          <a:xfrm>
            <a:off x="681038" y="365127"/>
            <a:ext cx="8543925" cy="1325563"/>
          </a:xfrm>
        </p:spPr>
        <p:txBody>
          <a:bodyPr>
            <a:normAutofit/>
          </a:bodyPr>
          <a:lstStyle/>
          <a:p>
            <a:r>
              <a:rPr lang="en-GB" altLang="en-US" sz="2400" b="1" dirty="0">
                <a:solidFill>
                  <a:schemeClr val="accent2"/>
                </a:solidFill>
                <a:latin typeface="Times New Roman" panose="02020603050405020304" pitchFamily="18" charset="0"/>
                <a:cs typeface="Times New Roman" panose="02020603050405020304" pitchFamily="18" charset="0"/>
              </a:rPr>
              <a:t>GOVERNMENT INCENTIVES CONT’D</a:t>
            </a:r>
          </a:p>
        </p:txBody>
      </p:sp>
    </p:spTree>
    <p:extLst>
      <p:ext uri="{BB962C8B-B14F-4D97-AF65-F5344CB8AC3E}">
        <p14:creationId xmlns:p14="http://schemas.microsoft.com/office/powerpoint/2010/main" val="1451713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974B04-0F35-7B37-0793-1B6ED5C7C998}"/>
              </a:ext>
            </a:extLst>
          </p:cNvPr>
          <p:cNvSpPr>
            <a:spLocks noGrp="1"/>
          </p:cNvSpPr>
          <p:nvPr>
            <p:ph idx="1"/>
          </p:nvPr>
        </p:nvSpPr>
        <p:spPr>
          <a:xfrm>
            <a:off x="681037" y="1388744"/>
            <a:ext cx="5515515" cy="4646295"/>
          </a:xfrm>
        </p:spPr>
        <p:txBody>
          <a:bodyPr>
            <a:normAutofit fontScale="92500"/>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State Ministries of Transportation: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Each state in Nigeria may have its own transportation department with specific funding programs for infrastructure projects. Contacting the relevant state ministries could reveal opportunities for financial assistance.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State Economic Development Agencies: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State economic development agencies may offer grants or incentives to projects that contribute significantly to local economic growth and job creation. Inquire about potential support for the regional rail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Public-Private Partnership Units (PPPU):</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Some states have PPP units dedicated to facilitating private sector participation in infrastructure projects. Engage with these units to explore PPP models and potential incentives.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3775CF0D-858E-1DCB-3C23-278E86210D93}"/>
              </a:ext>
            </a:extLst>
          </p:cNvPr>
          <p:cNvSpPr/>
          <p:nvPr/>
        </p:nvSpPr>
        <p:spPr>
          <a:xfrm>
            <a:off x="0" y="6262080"/>
            <a:ext cx="9906000" cy="595920"/>
          </a:xfrm>
          <a:prstGeom prst="rect">
            <a:avLst/>
          </a:prstGeom>
          <a:solidFill>
            <a:srgbClr val="26748E"/>
          </a:solidFill>
          <a:ln>
            <a:solidFill>
              <a:srgbClr val="26748E"/>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8F44971A-3CC5-0C4D-0E1E-19497BEAD575}"/>
              </a:ext>
            </a:extLst>
          </p:cNvPr>
          <p:cNvCxnSpPr/>
          <p:nvPr/>
        </p:nvCxnSpPr>
        <p:spPr>
          <a:xfrm>
            <a:off x="402771" y="1118119"/>
            <a:ext cx="9100457" cy="0"/>
          </a:xfrm>
          <a:prstGeom prst="line">
            <a:avLst/>
          </a:prstGeom>
          <a:ln>
            <a:solidFill>
              <a:srgbClr val="26748E"/>
            </a:solidFill>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BBD2A585-382E-0444-41F8-68881B1B1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35" y="1811163"/>
            <a:ext cx="3241046" cy="3235674"/>
          </a:xfrm>
          <a:prstGeom prst="rect">
            <a:avLst/>
          </a:prstGeom>
        </p:spPr>
      </p:pic>
      <p:sp>
        <p:nvSpPr>
          <p:cNvPr id="9" name="Title 1">
            <a:extLst>
              <a:ext uri="{FF2B5EF4-FFF2-40B4-BE49-F238E27FC236}">
                <a16:creationId xmlns:a16="http://schemas.microsoft.com/office/drawing/2014/main" id="{AAB7D67C-BD03-3B2B-C189-3765CAA37EA2}"/>
              </a:ext>
            </a:extLst>
          </p:cNvPr>
          <p:cNvSpPr>
            <a:spLocks noGrp="1"/>
          </p:cNvSpPr>
          <p:nvPr>
            <p:ph type="title"/>
          </p:nvPr>
        </p:nvSpPr>
        <p:spPr>
          <a:xfrm>
            <a:off x="746669" y="876935"/>
            <a:ext cx="8543925" cy="773430"/>
          </a:xfrm>
        </p:spPr>
        <p:txBody>
          <a:bodyPr>
            <a:noAutofit/>
          </a:bodyPr>
          <a:lstStyle/>
          <a:p>
            <a:r>
              <a:rPr lang="en-GB" sz="3200" dirty="0">
                <a:solidFill>
                  <a:srgbClr val="26748E"/>
                </a:solidFill>
                <a:effectLst/>
                <a:latin typeface="Times New Roman" panose="02020603050405020304" pitchFamily="18" charset="0"/>
                <a:ea typeface="Calibri" panose="020F0502020204030204" pitchFamily="34" charset="0"/>
                <a:cs typeface="Times New Roman" panose="02020603050405020304" pitchFamily="18" charset="0"/>
              </a:rPr>
              <a:t>STATE GOVERNMENTS INCENTIVES:</a:t>
            </a:r>
            <a:br>
              <a:rPr lang="en-US" sz="3200" dirty="0">
                <a:solidFill>
                  <a:srgbClr val="26748E"/>
                </a:solidFill>
                <a:effectLst/>
                <a:latin typeface="Calibri" panose="020F0502020204030204" pitchFamily="34" charset="0"/>
                <a:ea typeface="Calibri" panose="020F0502020204030204" pitchFamily="34" charset="0"/>
                <a:cs typeface="Times New Roman" panose="02020603050405020304" pitchFamily="18" charset="0"/>
              </a:rPr>
            </a:br>
            <a:endParaRPr lang="en-US" sz="6600" dirty="0">
              <a:solidFill>
                <a:srgbClr val="26748E"/>
              </a:solidFill>
            </a:endParaRPr>
          </a:p>
        </p:txBody>
      </p:sp>
    </p:spTree>
    <p:extLst>
      <p:ext uri="{BB962C8B-B14F-4D97-AF65-F5344CB8AC3E}">
        <p14:creationId xmlns:p14="http://schemas.microsoft.com/office/powerpoint/2010/main" val="1181851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20AFE-D26C-CBE3-AC21-C6A8F884EE89}"/>
              </a:ext>
            </a:extLst>
          </p:cNvPr>
          <p:cNvSpPr>
            <a:spLocks noGrp="1"/>
          </p:cNvSpPr>
          <p:nvPr>
            <p:ph idx="1"/>
          </p:nvPr>
        </p:nvSpPr>
        <p:spPr>
          <a:xfrm>
            <a:off x="746668" y="1263650"/>
            <a:ext cx="8543925" cy="4351338"/>
          </a:xfrm>
        </p:spPr>
        <p:txBody>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State Budgetary Allocations: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Similar to the federal level, monitor state budgets for allocations to transportation and infrastructure. Advocacy for a share of the state budget for the regional rail project may be necessary.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State Investment Promotion Agencies: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Investment promotion agencies in each state could provide information on available incentives and opportunities for private investment in infrastructure projects.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Local Government Support: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Local governments in areas affected by the rail project may offer support in terms of land acquisition, permits, and community cooperation. Establishing positive relationships with local authorities is crucial.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C7F7BEE2-354E-435A-0539-E6B71EEB19F8}"/>
              </a:ext>
            </a:extLst>
          </p:cNvPr>
          <p:cNvSpPr/>
          <p:nvPr/>
        </p:nvSpPr>
        <p:spPr>
          <a:xfrm>
            <a:off x="0" y="6262080"/>
            <a:ext cx="9906000" cy="595920"/>
          </a:xfrm>
          <a:prstGeom prst="rect">
            <a:avLst/>
          </a:prstGeom>
          <a:solidFill>
            <a:srgbClr val="4A8522"/>
          </a:solidFill>
          <a:ln>
            <a:solidFill>
              <a:srgbClr val="4A852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736F2A6-C51E-01BC-D1C3-022268BAA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2645" y="4639483"/>
            <a:ext cx="2113598" cy="2113598"/>
          </a:xfrm>
          <a:prstGeom prst="rect">
            <a:avLst/>
          </a:prstGeom>
        </p:spPr>
      </p:pic>
      <p:sp>
        <p:nvSpPr>
          <p:cNvPr id="2" name="Title 1">
            <a:extLst>
              <a:ext uri="{FF2B5EF4-FFF2-40B4-BE49-F238E27FC236}">
                <a16:creationId xmlns:a16="http://schemas.microsoft.com/office/drawing/2014/main" id="{1DE96AFB-2FD8-36B7-820B-4D98C0708122}"/>
              </a:ext>
            </a:extLst>
          </p:cNvPr>
          <p:cNvSpPr>
            <a:spLocks noGrp="1"/>
          </p:cNvSpPr>
          <p:nvPr>
            <p:ph type="title"/>
          </p:nvPr>
        </p:nvSpPr>
        <p:spPr>
          <a:xfrm>
            <a:off x="746669" y="876935"/>
            <a:ext cx="8543925" cy="773430"/>
          </a:xfrm>
        </p:spPr>
        <p:txBody>
          <a:bodyPr>
            <a:noAutofit/>
          </a:bodyPr>
          <a:lstStyle/>
          <a:p>
            <a:r>
              <a:rPr lang="en-GB" sz="3200"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STATE GOVERNMENTS INCENTIVES:</a:t>
            </a:r>
            <a:br>
              <a:rPr lang="en-US" sz="3200" dirty="0">
                <a:solidFill>
                  <a:srgbClr val="4A8522"/>
                </a:solidFill>
                <a:effectLst/>
                <a:latin typeface="Calibri" panose="020F0502020204030204" pitchFamily="34" charset="0"/>
                <a:ea typeface="Calibri" panose="020F0502020204030204" pitchFamily="34" charset="0"/>
                <a:cs typeface="Times New Roman" panose="02020603050405020304" pitchFamily="18" charset="0"/>
              </a:rPr>
            </a:br>
            <a:endParaRPr lang="en-US" sz="6600" dirty="0">
              <a:solidFill>
                <a:srgbClr val="4A8522"/>
              </a:solidFill>
            </a:endParaRPr>
          </a:p>
        </p:txBody>
      </p:sp>
      <p:cxnSp>
        <p:nvCxnSpPr>
          <p:cNvPr id="5" name="Straight Connector 4">
            <a:extLst>
              <a:ext uri="{FF2B5EF4-FFF2-40B4-BE49-F238E27FC236}">
                <a16:creationId xmlns:a16="http://schemas.microsoft.com/office/drawing/2014/main" id="{B4781FC0-C101-9C1F-96D8-43380EF8A040}"/>
              </a:ext>
            </a:extLst>
          </p:cNvPr>
          <p:cNvCxnSpPr/>
          <p:nvPr/>
        </p:nvCxnSpPr>
        <p:spPr>
          <a:xfrm>
            <a:off x="402771" y="1118119"/>
            <a:ext cx="9100457" cy="0"/>
          </a:xfrm>
          <a:prstGeom prst="line">
            <a:avLst/>
          </a:prstGeom>
          <a:ln>
            <a:solidFill>
              <a:srgbClr val="4A8522"/>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15438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8007AA-7D86-83FB-F5BA-9B38592DC8C6}"/>
              </a:ext>
            </a:extLst>
          </p:cNvPr>
          <p:cNvSpPr/>
          <p:nvPr/>
        </p:nvSpPr>
        <p:spPr>
          <a:xfrm>
            <a:off x="0" y="0"/>
            <a:ext cx="6650966"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D4A157-D90C-E81F-97C0-B26D7D3D7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186" y="3949421"/>
            <a:ext cx="4446447" cy="2908579"/>
          </a:xfrm>
          <a:prstGeom prst="rect">
            <a:avLst/>
          </a:prstGeom>
        </p:spPr>
      </p:pic>
      <p:sp>
        <p:nvSpPr>
          <p:cNvPr id="2" name="Title 1"/>
          <p:cNvSpPr>
            <a:spLocks noGrp="1"/>
          </p:cNvSpPr>
          <p:nvPr>
            <p:ph type="title"/>
          </p:nvPr>
        </p:nvSpPr>
        <p:spPr>
          <a:xfrm>
            <a:off x="681037" y="747682"/>
            <a:ext cx="6960733" cy="483949"/>
          </a:xfrm>
        </p:spPr>
        <p:txBody>
          <a:bodyPr>
            <a:noAutofit/>
          </a:bodyPr>
          <a:lstStyle/>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EVALUATING EXISTING POLICIES AND REGULATIONS RELATING TO RAIL TRANSPORTATION.</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bg1"/>
              </a:solidFill>
            </a:endParaRPr>
          </a:p>
        </p:txBody>
      </p:sp>
      <p:sp>
        <p:nvSpPr>
          <p:cNvPr id="3" name="Content Placeholder 2"/>
          <p:cNvSpPr>
            <a:spLocks noGrp="1"/>
          </p:cNvSpPr>
          <p:nvPr>
            <p:ph idx="1"/>
          </p:nvPr>
        </p:nvSpPr>
        <p:spPr>
          <a:xfrm>
            <a:off x="717433" y="1339911"/>
            <a:ext cx="5552738" cy="5210179"/>
          </a:xfrm>
        </p:spPr>
        <p:txBody>
          <a:bodyPr>
            <a:normAutofit fontScale="92500" lnSpcReduction="20000"/>
          </a:bodyPr>
          <a:lstStyle/>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National Transport Policy (NTP):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NTP provides a broad framework for the development of transportation infrastructure in Nigeria, including rail transportation. It emphasizes the need for a well-integrated and efficient transportation system to support economic growth.</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Railway Act of 1955: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The Railway Act of 1955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governs railway operations in Nigeria. It provides the legal framework for the establishment, operation, and maintenance of railways. This legislation may be due for an update to align with contemporary needs and challenges.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National Rail Transport Policy:</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National Rail Transport Policy outlines the government's strategic approach to the development of the rail sector. This policy may cover aspects such as network expansion, modernization, and the integration of rail transportation with other modes of transport.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cxnSp>
        <p:nvCxnSpPr>
          <p:cNvPr id="5" name="Straight Connector 4">
            <a:extLst>
              <a:ext uri="{FF2B5EF4-FFF2-40B4-BE49-F238E27FC236}">
                <a16:creationId xmlns:a16="http://schemas.microsoft.com/office/drawing/2014/main" id="{5F10E9BC-116E-BAC2-743E-BF6CABC9C312}"/>
              </a:ext>
            </a:extLst>
          </p:cNvPr>
          <p:cNvCxnSpPr/>
          <p:nvPr/>
        </p:nvCxnSpPr>
        <p:spPr>
          <a:xfrm>
            <a:off x="281796" y="1043796"/>
            <a:ext cx="93424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1700F-B348-500C-D8A0-A5BE48593E04}"/>
              </a:ext>
            </a:extLst>
          </p:cNvPr>
          <p:cNvSpPr>
            <a:spLocks noGrp="1"/>
          </p:cNvSpPr>
          <p:nvPr>
            <p:ph idx="1"/>
          </p:nvPr>
        </p:nvSpPr>
        <p:spPr>
          <a:xfrm>
            <a:off x="681037" y="1407838"/>
            <a:ext cx="5001305" cy="5085033"/>
          </a:xfrm>
        </p:spPr>
        <p:txBody>
          <a:bodyPr>
            <a:normAutofit lnSpcReduction="10000"/>
          </a:bodyPr>
          <a:lstStyle/>
          <a:p>
            <a:pPr marL="0" marR="0" indent="0">
              <a:lnSpc>
                <a:spcPct val="107000"/>
              </a:lnSpc>
              <a:spcBef>
                <a:spcPts val="0"/>
              </a:spcBef>
              <a:spcAft>
                <a:spcPts val="800"/>
              </a:spcAft>
              <a:buNone/>
            </a:pPr>
            <a:r>
              <a:rPr lang="en-GB" sz="15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Infrastructure Concession Regulatory Commission (ICRC) Act:</a:t>
            </a:r>
            <a:endParaRPr lang="en-US" sz="15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500" dirty="0">
                <a:effectLst/>
                <a:latin typeface="Times New Roman" panose="02020603050405020304" pitchFamily="18" charset="0"/>
                <a:ea typeface="Calibri" panose="020F0502020204030204" pitchFamily="34" charset="0"/>
                <a:cs typeface="Times New Roman" panose="02020603050405020304" pitchFamily="18" charset="0"/>
              </a:rPr>
              <a:t>The ICRC Act provides the legal basis for the concessioning of public infrastructure, including railways, to private sector entities. It outlines the procedures for engaging in Public-Private Partnerships (PPPs) in infrastructure development.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500" dirty="0">
                <a:effectLst/>
                <a:latin typeface="Times New Roman" panose="02020603050405020304" pitchFamily="18" charset="0"/>
                <a:ea typeface="Calibri" panose="020F0502020204030204" pitchFamily="34" charset="0"/>
                <a:cs typeface="Times New Roman" panose="02020603050405020304" pitchFamily="18" charset="0"/>
              </a:rPr>
              <a:t>Transport Sector Reform (Roads and Rail) Bill:</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500" b="1" dirty="0">
                <a:solidFill>
                  <a:srgbClr val="C00000"/>
                </a:solidFill>
                <a:effectLst/>
                <a:latin typeface="Times New Roman" panose="02020603050405020304" pitchFamily="18" charset="0"/>
                <a:ea typeface="Frutiger LT Std"/>
                <a:cs typeface="Times New Roman" panose="02020603050405020304" pitchFamily="18" charset="0"/>
              </a:rPr>
              <a:t>On March 17, 2023, President Buhari signed</a:t>
            </a:r>
            <a:r>
              <a:rPr lang="en-GB" sz="1500" b="1" dirty="0">
                <a:solidFill>
                  <a:srgbClr val="2F2F2F"/>
                </a:solidFill>
                <a:effectLst/>
                <a:latin typeface="Times New Roman" panose="02020603050405020304" pitchFamily="18" charset="0"/>
                <a:ea typeface="Frutiger LT Std"/>
                <a:cs typeface="Times New Roman" panose="02020603050405020304" pitchFamily="18" charset="0"/>
              </a:rPr>
              <a:t> the Fifth Alteration (No. 16), a measure which alters the constitution to move the item “railways” from the Exclusive Legislative List to the Concurrent Legislative List, thereby giving powers to both the Federal and State governments to regulate the subject.</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500" dirty="0">
                <a:effectLst/>
                <a:latin typeface="Times New Roman" panose="02020603050405020304" pitchFamily="18" charset="0"/>
                <a:ea typeface="Calibri" panose="020F0502020204030204" pitchFamily="34" charset="0"/>
                <a:cs typeface="Times New Roman" panose="02020603050405020304" pitchFamily="18" charset="0"/>
              </a:rPr>
              <a:t>National Economic Recovery and Growth Plan (ERGP):</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ERGP outlines the government's economic agenda, including strategies for infrastructure development. It may have provisions related to rail transport projects as part of the broader effort to boost the economy.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5" name="Straight Connector 4">
            <a:extLst>
              <a:ext uri="{FF2B5EF4-FFF2-40B4-BE49-F238E27FC236}">
                <a16:creationId xmlns:a16="http://schemas.microsoft.com/office/drawing/2014/main" id="{56AE973D-F33F-8535-9CBD-898B7B095BE0}"/>
              </a:ext>
            </a:extLst>
          </p:cNvPr>
          <p:cNvCxnSpPr/>
          <p:nvPr/>
        </p:nvCxnSpPr>
        <p:spPr>
          <a:xfrm>
            <a:off x="359229" y="1034143"/>
            <a:ext cx="9100457" cy="0"/>
          </a:xfrm>
          <a:prstGeom prst="line">
            <a:avLst/>
          </a:prstGeom>
        </p:spPr>
        <p:style>
          <a:lnRef idx="3">
            <a:schemeClr val="accent1"/>
          </a:lnRef>
          <a:fillRef idx="0">
            <a:schemeClr val="accent1"/>
          </a:fillRef>
          <a:effectRef idx="2">
            <a:schemeClr val="accent1"/>
          </a:effectRef>
          <a:fontRef idx="minor">
            <a:schemeClr val="tx1"/>
          </a:fontRef>
        </p:style>
      </p:cxnSp>
      <p:pic>
        <p:nvPicPr>
          <p:cNvPr id="6" name="Picture 5">
            <a:extLst>
              <a:ext uri="{FF2B5EF4-FFF2-40B4-BE49-F238E27FC236}">
                <a16:creationId xmlns:a16="http://schemas.microsoft.com/office/drawing/2014/main" id="{E18DE698-AEFB-39D4-4595-B7539FD45BD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682342" y="1496785"/>
            <a:ext cx="3864429" cy="3864429"/>
          </a:xfrm>
          <a:prstGeom prst="rect">
            <a:avLst/>
          </a:prstGeom>
        </p:spPr>
      </p:pic>
      <p:sp>
        <p:nvSpPr>
          <p:cNvPr id="7" name="Rectangle 6">
            <a:extLst>
              <a:ext uri="{FF2B5EF4-FFF2-40B4-BE49-F238E27FC236}">
                <a16:creationId xmlns:a16="http://schemas.microsoft.com/office/drawing/2014/main" id="{6BCBE70A-C087-E299-ABC5-9DD7FE22F299}"/>
              </a:ext>
            </a:extLst>
          </p:cNvPr>
          <p:cNvSpPr/>
          <p:nvPr/>
        </p:nvSpPr>
        <p:spPr>
          <a:xfrm>
            <a:off x="0" y="6249353"/>
            <a:ext cx="9906000" cy="595920"/>
          </a:xfrm>
          <a:prstGeom prst="rect">
            <a:avLst/>
          </a:prstGeom>
          <a:solidFill>
            <a:srgbClr val="1184A9"/>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73586F3-D82C-0698-87FB-4BF1FFBFCF32}"/>
              </a:ext>
            </a:extLst>
          </p:cNvPr>
          <p:cNvSpPr>
            <a:spLocks noGrp="1"/>
          </p:cNvSpPr>
          <p:nvPr>
            <p:ph type="title"/>
          </p:nvPr>
        </p:nvSpPr>
        <p:spPr>
          <a:xfrm>
            <a:off x="746352" y="37801"/>
            <a:ext cx="8543925" cy="1325563"/>
          </a:xfrm>
        </p:spPr>
        <p:txBody>
          <a:bodyPr>
            <a:normAutofit/>
          </a:bodyPr>
          <a:lstStyle/>
          <a:p>
            <a:r>
              <a:rPr lang="en-GB" altLang="en-US" sz="4000" dirty="0">
                <a:solidFill>
                  <a:srgbClr val="26748E"/>
                </a:solidFill>
                <a:latin typeface="Times New Roman" panose="02020603050405020304" pitchFamily="18" charset="0"/>
                <a:cs typeface="Times New Roman" panose="02020603050405020304" pitchFamily="18" charset="0"/>
              </a:rPr>
              <a:t>EVALUATION CONT’D</a:t>
            </a:r>
          </a:p>
        </p:txBody>
      </p:sp>
    </p:spTree>
    <p:extLst>
      <p:ext uri="{BB962C8B-B14F-4D97-AF65-F5344CB8AC3E}">
        <p14:creationId xmlns:p14="http://schemas.microsoft.com/office/powerpoint/2010/main" val="1573002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6FE128-BA54-9E8A-DB96-4294A7611B37}"/>
              </a:ext>
            </a:extLst>
          </p:cNvPr>
          <p:cNvSpPr/>
          <p:nvPr/>
        </p:nvSpPr>
        <p:spPr>
          <a:xfrm>
            <a:off x="0" y="6262080"/>
            <a:ext cx="9906000" cy="595920"/>
          </a:xfrm>
          <a:prstGeom prst="rect">
            <a:avLst/>
          </a:prstGeom>
          <a:solidFill>
            <a:srgbClr val="FFC000"/>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51A5EB-370D-251D-503F-58EDF4EF548A}"/>
              </a:ext>
            </a:extLst>
          </p:cNvPr>
          <p:cNvSpPr>
            <a:spLocks noGrp="1"/>
          </p:cNvSpPr>
          <p:nvPr>
            <p:ph idx="1"/>
          </p:nvPr>
        </p:nvSpPr>
        <p:spPr>
          <a:xfrm>
            <a:off x="681036" y="1020066"/>
            <a:ext cx="8543925" cy="4351338"/>
          </a:xfrm>
        </p:spPr>
        <p:txBody>
          <a:bodyPr>
            <a:normAutofit lnSpcReduction="10000"/>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Regulatory Agencies: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Nigerian Railway Corporation (NRC) is the primary agency responsible for rail transportation. The Nigerian Shippers' Council (NSC) also plays a role in regulating freight services. However, a more comprehensive regulatory framework may be needed to address current challenges and future developments.</a:t>
            </a:r>
          </a:p>
          <a:p>
            <a:pPr marL="0" marR="0" indent="0">
              <a:lnSpc>
                <a:spcPct val="107000"/>
              </a:lnSpc>
              <a:spcBef>
                <a:spcPts val="0"/>
              </a:spcBef>
              <a:spcAft>
                <a:spcPts val="800"/>
              </a:spcAft>
              <a:buNone/>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Safety Regulations: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Safety in rail transportation is a critical aspect. There may be regulations governing safety standards, emergency response procedures, and the overall well-being of passengers and railway personnel.</a:t>
            </a:r>
          </a:p>
          <a:p>
            <a:pPr marL="0" marR="0" indent="0">
              <a:lnSpc>
                <a:spcPct val="107000"/>
              </a:lnSpc>
              <a:spcBef>
                <a:spcPts val="0"/>
              </a:spcBef>
              <a:spcAft>
                <a:spcPts val="800"/>
              </a:spcAft>
              <a:buNone/>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Environmental Regulations: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Rail projects may need to comply with environmental regulations to ensure sustainable and eco-friendly practices. This includes measures to minimize the impact on ecosystems and communities along the rail routes.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pic>
        <p:nvPicPr>
          <p:cNvPr id="5" name="Picture 4">
            <a:extLst>
              <a:ext uri="{FF2B5EF4-FFF2-40B4-BE49-F238E27FC236}">
                <a16:creationId xmlns:a16="http://schemas.microsoft.com/office/drawing/2014/main" id="{CB7C62DF-1323-249B-EF44-6D674F488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523" y="4679094"/>
            <a:ext cx="2326952" cy="2326952"/>
          </a:xfrm>
          <a:prstGeom prst="rect">
            <a:avLst/>
          </a:prstGeom>
        </p:spPr>
      </p:pic>
      <p:sp>
        <p:nvSpPr>
          <p:cNvPr id="2" name="Title 1">
            <a:extLst>
              <a:ext uri="{FF2B5EF4-FFF2-40B4-BE49-F238E27FC236}">
                <a16:creationId xmlns:a16="http://schemas.microsoft.com/office/drawing/2014/main" id="{4624115F-71A3-B6E9-ADA5-E018B7E524DF}"/>
              </a:ext>
            </a:extLst>
          </p:cNvPr>
          <p:cNvSpPr>
            <a:spLocks noGrp="1"/>
          </p:cNvSpPr>
          <p:nvPr>
            <p:ph type="title"/>
          </p:nvPr>
        </p:nvSpPr>
        <p:spPr>
          <a:xfrm>
            <a:off x="681036" y="0"/>
            <a:ext cx="8543925" cy="1325563"/>
          </a:xfrm>
        </p:spPr>
        <p:txBody>
          <a:bodyPr>
            <a:normAutofit/>
          </a:bodyPr>
          <a:lstStyle/>
          <a:p>
            <a:r>
              <a:rPr lang="en-GB" altLang="en-US" sz="3200" dirty="0">
                <a:latin typeface="Times New Roman" panose="02020603050405020304" pitchFamily="18" charset="0"/>
                <a:cs typeface="Times New Roman" panose="02020603050405020304" pitchFamily="18" charset="0"/>
              </a:rPr>
              <a:t>EVALUATION CONT’D</a:t>
            </a:r>
          </a:p>
        </p:txBody>
      </p:sp>
      <p:cxnSp>
        <p:nvCxnSpPr>
          <p:cNvPr id="4" name="Straight Connector 3">
            <a:extLst>
              <a:ext uri="{FF2B5EF4-FFF2-40B4-BE49-F238E27FC236}">
                <a16:creationId xmlns:a16="http://schemas.microsoft.com/office/drawing/2014/main" id="{C7A78D0A-F779-620A-55B9-80FBE3690749}"/>
              </a:ext>
            </a:extLst>
          </p:cNvPr>
          <p:cNvCxnSpPr/>
          <p:nvPr/>
        </p:nvCxnSpPr>
        <p:spPr>
          <a:xfrm>
            <a:off x="359229" y="1034143"/>
            <a:ext cx="9100457" cy="0"/>
          </a:xfrm>
          <a:prstGeom prst="line">
            <a:avLst/>
          </a:prstGeom>
          <a:ln>
            <a:solidFill>
              <a:srgbClr val="FFC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4421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87E12-C329-251C-44AD-E99EC4C83860}"/>
              </a:ext>
            </a:extLst>
          </p:cNvPr>
          <p:cNvSpPr/>
          <p:nvPr/>
        </p:nvSpPr>
        <p:spPr>
          <a:xfrm>
            <a:off x="543456" y="1209040"/>
            <a:ext cx="5425440" cy="5648960"/>
          </a:xfrm>
          <a:prstGeom prst="rect">
            <a:avLst/>
          </a:prstGeom>
          <a:solidFill>
            <a:srgbClr val="093D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D5B876-CE7B-2851-FDEC-135CB3FB1BF0}"/>
              </a:ext>
            </a:extLst>
          </p:cNvPr>
          <p:cNvSpPr>
            <a:spLocks noGrp="1"/>
          </p:cNvSpPr>
          <p:nvPr>
            <p:ph idx="1"/>
          </p:nvPr>
        </p:nvSpPr>
        <p:spPr>
          <a:xfrm>
            <a:off x="871591" y="1819196"/>
            <a:ext cx="4967922" cy="4829175"/>
          </a:xfrm>
        </p:spPr>
        <p:txBody>
          <a:bodyPr/>
          <a:lstStyle/>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Land Acquisition and Compensation:</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Policies related to land acquisition, compensation for affected communities, and resettlement plans are crucial for large-scale rail projects. These policies need to balance infrastructure development with the protection of local communities. This is best handled by the State governments.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It's important to emphasize that the evaluation of policies and regulations should consider their effectiveness, relevance to current challenges, and alignment with industry best practices.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pic>
        <p:nvPicPr>
          <p:cNvPr id="6" name="Picture 5">
            <a:extLst>
              <a:ext uri="{FF2B5EF4-FFF2-40B4-BE49-F238E27FC236}">
                <a16:creationId xmlns:a16="http://schemas.microsoft.com/office/drawing/2014/main" id="{1BFCEF71-B030-4BDD-FA87-EFDAD0080D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9039" y="1417320"/>
            <a:ext cx="3429000" cy="3429000"/>
          </a:xfrm>
          <a:prstGeom prst="rect">
            <a:avLst/>
          </a:prstGeom>
        </p:spPr>
      </p:pic>
      <p:sp>
        <p:nvSpPr>
          <p:cNvPr id="2" name="Title 1">
            <a:extLst>
              <a:ext uri="{FF2B5EF4-FFF2-40B4-BE49-F238E27FC236}">
                <a16:creationId xmlns:a16="http://schemas.microsoft.com/office/drawing/2014/main" id="{C0E7FE60-ADFA-7207-FD47-29A9A1297D51}"/>
              </a:ext>
            </a:extLst>
          </p:cNvPr>
          <p:cNvSpPr>
            <a:spLocks noGrp="1"/>
          </p:cNvSpPr>
          <p:nvPr>
            <p:ph type="title"/>
          </p:nvPr>
        </p:nvSpPr>
        <p:spPr>
          <a:xfrm>
            <a:off x="681036" y="0"/>
            <a:ext cx="8543925" cy="1325563"/>
          </a:xfrm>
        </p:spPr>
        <p:txBody>
          <a:bodyPr>
            <a:normAutofit/>
          </a:bodyPr>
          <a:lstStyle/>
          <a:p>
            <a:r>
              <a:rPr lang="en-GB" altLang="en-US" sz="3200" dirty="0">
                <a:solidFill>
                  <a:srgbClr val="093D5F"/>
                </a:solidFill>
                <a:latin typeface="Times New Roman" panose="02020603050405020304" pitchFamily="18" charset="0"/>
                <a:cs typeface="Times New Roman" panose="02020603050405020304" pitchFamily="18" charset="0"/>
              </a:rPr>
              <a:t>EVALUATION CONT’D</a:t>
            </a:r>
          </a:p>
        </p:txBody>
      </p:sp>
      <p:cxnSp>
        <p:nvCxnSpPr>
          <p:cNvPr id="5" name="Straight Connector 4">
            <a:extLst>
              <a:ext uri="{FF2B5EF4-FFF2-40B4-BE49-F238E27FC236}">
                <a16:creationId xmlns:a16="http://schemas.microsoft.com/office/drawing/2014/main" id="{D12FD482-CB0E-A0B1-05C8-EB5CA5929C37}"/>
              </a:ext>
            </a:extLst>
          </p:cNvPr>
          <p:cNvCxnSpPr/>
          <p:nvPr/>
        </p:nvCxnSpPr>
        <p:spPr>
          <a:xfrm>
            <a:off x="359229" y="1034143"/>
            <a:ext cx="9100457" cy="0"/>
          </a:xfrm>
          <a:prstGeom prst="line">
            <a:avLst/>
          </a:prstGeom>
          <a:ln>
            <a:solidFill>
              <a:srgbClr val="093D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4543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9407D2-E754-D4D3-5357-D38FD5762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335" y="3973606"/>
            <a:ext cx="2994748" cy="2362004"/>
          </a:xfrm>
          <a:prstGeom prst="rect">
            <a:avLst/>
          </a:prstGeom>
        </p:spPr>
      </p:pic>
      <p:sp>
        <p:nvSpPr>
          <p:cNvPr id="3" name="Content Placeholder 2">
            <a:extLst>
              <a:ext uri="{FF2B5EF4-FFF2-40B4-BE49-F238E27FC236}">
                <a16:creationId xmlns:a16="http://schemas.microsoft.com/office/drawing/2014/main" id="{D442C939-3D6F-1C49-ED58-E945A79DA4DA}"/>
              </a:ext>
            </a:extLst>
          </p:cNvPr>
          <p:cNvSpPr>
            <a:spLocks noGrp="1"/>
          </p:cNvSpPr>
          <p:nvPr>
            <p:ph idx="1"/>
          </p:nvPr>
        </p:nvSpPr>
        <p:spPr>
          <a:xfrm>
            <a:off x="752159" y="1449704"/>
            <a:ext cx="5394642" cy="4374139"/>
          </a:xfrm>
        </p:spPr>
        <p:txBody>
          <a:bodyPr>
            <a:normAutofit/>
          </a:bodyPr>
          <a:lstStyle/>
          <a:p>
            <a:pPr marL="0" marR="0" indent="0">
              <a:lnSpc>
                <a:spcPct val="107000"/>
              </a:lnSpc>
              <a:spcBef>
                <a:spcPts val="0"/>
              </a:spcBef>
              <a:spcAft>
                <a:spcPts val="800"/>
              </a:spcAft>
              <a:buNone/>
            </a:pPr>
            <a:r>
              <a:rPr lang="en-GB" sz="16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Government Agencies:</a:t>
            </a:r>
            <a:endParaRPr lang="en-US" sz="16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Federal Ministry of Transportation (FMOT): The FMOT plays a central role in the development and regulation of transportation infrastructure, including railways, at the federal level.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Nigerian Railway Corporation (NRC): </a:t>
            </a: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NRC is the government agency responsible for the operation of railways in Nigeria. Collaboration with NRC is essential for project alignment and regulatory compliance.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Infrastructure Concession Regulatory Commission (ICRC):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For projects involving Public-Private Partnerships (PPPs) or concessions, engagement with ICRC is necessary for regulatory approvals.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cxnSp>
        <p:nvCxnSpPr>
          <p:cNvPr id="4" name="Straight Connector 3">
            <a:extLst>
              <a:ext uri="{FF2B5EF4-FFF2-40B4-BE49-F238E27FC236}">
                <a16:creationId xmlns:a16="http://schemas.microsoft.com/office/drawing/2014/main" id="{79E7E4B8-6EA5-E672-575E-9F71EDD7DF25}"/>
              </a:ext>
            </a:extLst>
          </p:cNvPr>
          <p:cNvCxnSpPr/>
          <p:nvPr/>
        </p:nvCxnSpPr>
        <p:spPr>
          <a:xfrm>
            <a:off x="359229" y="1034143"/>
            <a:ext cx="9100457"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Rectangle 4">
            <a:extLst>
              <a:ext uri="{FF2B5EF4-FFF2-40B4-BE49-F238E27FC236}">
                <a16:creationId xmlns:a16="http://schemas.microsoft.com/office/drawing/2014/main" id="{9DC84AE6-2243-D4B2-2E1D-9F178ABB1568}"/>
              </a:ext>
            </a:extLst>
          </p:cNvPr>
          <p:cNvSpPr/>
          <p:nvPr/>
        </p:nvSpPr>
        <p:spPr>
          <a:xfrm>
            <a:off x="0" y="6249353"/>
            <a:ext cx="9906000" cy="595920"/>
          </a:xfrm>
          <a:prstGeom prst="rect">
            <a:avLst/>
          </a:prstGeom>
          <a:solidFill>
            <a:srgbClr val="4A8522"/>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FE8CAFD-88D7-F0F6-16CB-712EE7221846}"/>
              </a:ext>
            </a:extLst>
          </p:cNvPr>
          <p:cNvSpPr>
            <a:spLocks noGrp="1"/>
          </p:cNvSpPr>
          <p:nvPr>
            <p:ph type="title"/>
          </p:nvPr>
        </p:nvSpPr>
        <p:spPr>
          <a:xfrm>
            <a:off x="609916" y="170670"/>
            <a:ext cx="8543925" cy="1325563"/>
          </a:xfrm>
        </p:spPr>
        <p:txBody>
          <a:bodyPr>
            <a:normAutofit/>
          </a:bodyPr>
          <a:lstStyle/>
          <a:p>
            <a:pPr algn="ctr"/>
            <a:r>
              <a:rPr lang="en-GB" sz="2400"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STAKEHOLDER ENGAGEMENT: Who are the Stakeholders?</a:t>
            </a:r>
            <a:br>
              <a:rPr lang="en-US" sz="2400" dirty="0">
                <a:solidFill>
                  <a:srgbClr val="4A8522"/>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dirty="0">
              <a:solidFill>
                <a:srgbClr val="4A8522"/>
              </a:solidFill>
            </a:endParaRPr>
          </a:p>
        </p:txBody>
      </p:sp>
    </p:spTree>
    <p:extLst>
      <p:ext uri="{BB962C8B-B14F-4D97-AF65-F5344CB8AC3E}">
        <p14:creationId xmlns:p14="http://schemas.microsoft.com/office/powerpoint/2010/main" val="3942445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CDAAC-5EC7-C804-D9F8-D7BE10EE535B}"/>
              </a:ext>
            </a:extLst>
          </p:cNvPr>
          <p:cNvSpPr>
            <a:spLocks noGrp="1"/>
          </p:cNvSpPr>
          <p:nvPr>
            <p:ph idx="1"/>
          </p:nvPr>
        </p:nvSpPr>
        <p:spPr>
          <a:xfrm>
            <a:off x="609917" y="1241469"/>
            <a:ext cx="8543925" cy="4351338"/>
          </a:xfrm>
        </p:spPr>
        <p:txBody>
          <a:bodyPr/>
          <a:lstStyle/>
          <a:p>
            <a:pPr marR="0">
              <a:lnSpc>
                <a:spcPct val="107000"/>
              </a:lnSpc>
              <a:spcBef>
                <a:spcPts val="0"/>
              </a:spcBef>
              <a:spcAft>
                <a:spcPts val="800"/>
              </a:spcAft>
              <a:buFont typeface="Wingdings" panose="05000000000000000000" pitchFamily="2" charset="2"/>
              <a:buChar char="ü"/>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State and Local Government Authorities: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State Ministries of Transportation: Relevant state ministries oversee transportation within their jurisdictions. Coordination with these ministries is essential for regional alignment and approvals.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Local Government Authorities: Local governments along the rail route will have a direct interest in the project. Engaging with local authorities ensures community representation and support.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ü"/>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Communities and Residents: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Community Leaders and Traditional Rulers: Building relationships with community leaders and traditional rulers helps in understanding local dynamics, addressing concerns, and securing community support.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D65CEFE-D2FC-694C-850C-B76D132A8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335" y="3973606"/>
            <a:ext cx="2994748" cy="2362004"/>
          </a:xfrm>
          <a:prstGeom prst="rect">
            <a:avLst/>
          </a:prstGeom>
        </p:spPr>
      </p:pic>
      <p:cxnSp>
        <p:nvCxnSpPr>
          <p:cNvPr id="5" name="Straight Connector 4">
            <a:extLst>
              <a:ext uri="{FF2B5EF4-FFF2-40B4-BE49-F238E27FC236}">
                <a16:creationId xmlns:a16="http://schemas.microsoft.com/office/drawing/2014/main" id="{969B22F8-2042-77AB-B7D8-3CBAB845C8EA}"/>
              </a:ext>
            </a:extLst>
          </p:cNvPr>
          <p:cNvCxnSpPr/>
          <p:nvPr/>
        </p:nvCxnSpPr>
        <p:spPr>
          <a:xfrm>
            <a:off x="359229" y="1034143"/>
            <a:ext cx="9100457" cy="0"/>
          </a:xfrm>
          <a:prstGeom prst="line">
            <a:avLst/>
          </a:prstGeom>
        </p:spPr>
        <p:style>
          <a:lnRef idx="3">
            <a:schemeClr val="accent6"/>
          </a:lnRef>
          <a:fillRef idx="0">
            <a:schemeClr val="accent6"/>
          </a:fillRef>
          <a:effectRef idx="2">
            <a:schemeClr val="accent6"/>
          </a:effectRef>
          <a:fontRef idx="minor">
            <a:schemeClr val="tx1"/>
          </a:fontRef>
        </p:style>
      </p:cxnSp>
      <p:sp>
        <p:nvSpPr>
          <p:cNvPr id="6" name="Rectangle 5">
            <a:extLst>
              <a:ext uri="{FF2B5EF4-FFF2-40B4-BE49-F238E27FC236}">
                <a16:creationId xmlns:a16="http://schemas.microsoft.com/office/drawing/2014/main" id="{07FF51E6-931C-06EE-6B50-CA2C564D6031}"/>
              </a:ext>
            </a:extLst>
          </p:cNvPr>
          <p:cNvSpPr/>
          <p:nvPr/>
        </p:nvSpPr>
        <p:spPr>
          <a:xfrm>
            <a:off x="0" y="6249353"/>
            <a:ext cx="9906000" cy="595920"/>
          </a:xfrm>
          <a:prstGeom prst="rect">
            <a:avLst/>
          </a:prstGeom>
          <a:solidFill>
            <a:srgbClr val="4A8522"/>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C5E8899-0515-BC65-1CE1-724DD87CB724}"/>
              </a:ext>
            </a:extLst>
          </p:cNvPr>
          <p:cNvSpPr>
            <a:spLocks noGrp="1"/>
          </p:cNvSpPr>
          <p:nvPr>
            <p:ph type="title"/>
          </p:nvPr>
        </p:nvSpPr>
        <p:spPr>
          <a:xfrm>
            <a:off x="609917" y="98272"/>
            <a:ext cx="7865803" cy="1267730"/>
          </a:xfrm>
        </p:spPr>
        <p:txBody>
          <a:bodyPr>
            <a:normAutofit/>
          </a:bodyPr>
          <a:lstStyle/>
          <a:p>
            <a:r>
              <a:rPr lang="en-GB" altLang="en-US" sz="3200" dirty="0">
                <a:solidFill>
                  <a:srgbClr val="4A8522"/>
                </a:solidFill>
                <a:latin typeface="Times New Roman" panose="02020603050405020304" pitchFamily="18" charset="0"/>
                <a:cs typeface="Times New Roman" panose="02020603050405020304" pitchFamily="18" charset="0"/>
              </a:rPr>
              <a:t>STAKEHOLDERS CONT’D</a:t>
            </a:r>
          </a:p>
        </p:txBody>
      </p:sp>
    </p:spTree>
    <p:extLst>
      <p:ext uri="{BB962C8B-B14F-4D97-AF65-F5344CB8AC3E}">
        <p14:creationId xmlns:p14="http://schemas.microsoft.com/office/powerpoint/2010/main" val="128887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41949-6F4A-7451-5263-905DA9663BEC}"/>
              </a:ext>
            </a:extLst>
          </p:cNvPr>
          <p:cNvSpPr>
            <a:spLocks noGrp="1"/>
          </p:cNvSpPr>
          <p:nvPr>
            <p:ph idx="1"/>
          </p:nvPr>
        </p:nvSpPr>
        <p:spPr>
          <a:xfrm>
            <a:off x="681037" y="1107167"/>
            <a:ext cx="8543925" cy="4351338"/>
          </a:xfrm>
        </p:spPr>
        <p:txBody>
          <a:bodyPr>
            <a:normAutofit fontScale="92500" lnSpcReduction="10000"/>
          </a:bodyPr>
          <a:lstStyle/>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10.	MSMEs and Entrepreneurship:</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regions have a vibrant micro, small, and medium-sized enterprise (MSME) sector, with entrepreneurs engaged in various businesses. A railway network would enhance connectivity, enabling MSMEs to reach wider markets and suppliers.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11.	Cross-Border Trade:</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proximity of these regions to neighbouring countries like Cameroon and Benin makes them potential hubs for cross-border trade. A regional railway network could facilitate trade links with neighbouring nations.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In conclusion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the South East and South </a:t>
            </a:r>
            <a:r>
              <a:rPr lang="en-GB" sz="1800" dirty="0" err="1">
                <a:latin typeface="Times New Roman" panose="02020603050405020304" pitchFamily="18" charset="0"/>
                <a:ea typeface="Calibri" panose="020F0502020204030204" pitchFamily="34" charset="0"/>
                <a:cs typeface="Times New Roman" panose="02020603050405020304" pitchFamily="18" charset="0"/>
              </a:rPr>
              <a:t>s</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outh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regions of Nigeria exhibit a dynamic and diverse economic landscape that makes them well-suited for the implementation of a regional railway network. The network would not only support existing economic activities but also stimulate further growth, create employment opportunities, and contribute to the overall development of the regions.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7BB5D49-C68E-BC7C-E7D2-CDADECCA9111}"/>
              </a:ext>
            </a:extLst>
          </p:cNvPr>
          <p:cNvSpPr>
            <a:spLocks noGrp="1"/>
          </p:cNvSpPr>
          <p:nvPr>
            <p:ph type="title"/>
          </p:nvPr>
        </p:nvSpPr>
        <p:spPr>
          <a:xfrm>
            <a:off x="681037" y="77948"/>
            <a:ext cx="8543925" cy="1325563"/>
          </a:xfrm>
        </p:spPr>
        <p:txBody>
          <a:bodyPr>
            <a:normAutofit/>
          </a:bodyPr>
          <a:lstStyle/>
          <a:p>
            <a:r>
              <a:rPr lang="en-GB" altLang="en-US" sz="2800" b="1" dirty="0">
                <a:latin typeface="Times New Roman" panose="02020603050405020304" pitchFamily="18" charset="0"/>
                <a:cs typeface="Times New Roman" panose="02020603050405020304" pitchFamily="18" charset="0"/>
              </a:rPr>
              <a:t>NEED FOR REGIONAL SESS RAIL NETWORK</a:t>
            </a:r>
          </a:p>
        </p:txBody>
      </p:sp>
      <p:sp>
        <p:nvSpPr>
          <p:cNvPr id="5" name="Rectangle 4">
            <a:extLst>
              <a:ext uri="{FF2B5EF4-FFF2-40B4-BE49-F238E27FC236}">
                <a16:creationId xmlns:a16="http://schemas.microsoft.com/office/drawing/2014/main" id="{F9A902B3-0338-9458-FA3F-1CCCE785CA23}"/>
              </a:ext>
            </a:extLst>
          </p:cNvPr>
          <p:cNvSpPr/>
          <p:nvPr/>
        </p:nvSpPr>
        <p:spPr>
          <a:xfrm>
            <a:off x="0" y="6291474"/>
            <a:ext cx="9906000" cy="56652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25304D-E338-473C-99F0-131FE2861A04}"/>
              </a:ext>
            </a:extLst>
          </p:cNvPr>
          <p:cNvPicPr>
            <a:picLocks noChangeAspect="1"/>
          </p:cNvPicPr>
          <p:nvPr/>
        </p:nvPicPr>
        <p:blipFill rotWithShape="1">
          <a:blip r:embed="rId2">
            <a:extLst>
              <a:ext uri="{28A0092B-C50C-407E-A947-70E740481C1C}">
                <a14:useLocalDpi xmlns:a14="http://schemas.microsoft.com/office/drawing/2010/main" val="0"/>
              </a:ext>
            </a:extLst>
          </a:blip>
          <a:srcRect b="40923"/>
          <a:stretch/>
        </p:blipFill>
        <p:spPr>
          <a:xfrm>
            <a:off x="-93358" y="3600083"/>
            <a:ext cx="10092716" cy="3179969"/>
          </a:xfrm>
          <a:prstGeom prst="rect">
            <a:avLst/>
          </a:prstGeom>
        </p:spPr>
      </p:pic>
    </p:spTree>
    <p:extLst>
      <p:ext uri="{BB962C8B-B14F-4D97-AF65-F5344CB8AC3E}">
        <p14:creationId xmlns:p14="http://schemas.microsoft.com/office/powerpoint/2010/main" val="6665825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C65032-B9DD-489D-7EA6-979C1B554AC9}"/>
              </a:ext>
            </a:extLst>
          </p:cNvPr>
          <p:cNvSpPr>
            <a:spLocks noGrp="1"/>
          </p:cNvSpPr>
          <p:nvPr>
            <p:ph idx="1"/>
          </p:nvPr>
        </p:nvSpPr>
        <p:spPr>
          <a:xfrm>
            <a:off x="637495" y="1253330"/>
            <a:ext cx="5996986" cy="4486349"/>
          </a:xfrm>
        </p:spPr>
        <p:txBody>
          <a:bodyPr>
            <a:normAutofit lnSpcReduction="10000"/>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Residents and Community Members:</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Direct engagement with residents along the rail route is crucial for addressing potential impacts, ensuring benefits, and minimizing disruptions during construction and operation.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Investors and Financiers: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Domestic and International Investors: Private investors interested in infrastructure projects, especially in transportation, are key stakeholders. Engaging with potential investors ensures financial support and may involve discussions on PPP models.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Development Finance Institutions (DFIs): </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Institutions like the African Development Bank (AfDB) or World Bank may provide financing or support for the rail project.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Regulatory Bodies: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Nigerian Railway Regulatory Commission (NRRC): The NRRC plays a regulatory role in the railway sector. Compliance with regulatory standards is essential for project approval and operation.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94B028A6-FD8C-8746-C359-F42381D3E7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7908" y="4044726"/>
            <a:ext cx="2994748" cy="2362004"/>
          </a:xfrm>
          <a:prstGeom prst="rect">
            <a:avLst/>
          </a:prstGeom>
        </p:spPr>
      </p:pic>
      <p:cxnSp>
        <p:nvCxnSpPr>
          <p:cNvPr id="5" name="Straight Connector 4">
            <a:extLst>
              <a:ext uri="{FF2B5EF4-FFF2-40B4-BE49-F238E27FC236}">
                <a16:creationId xmlns:a16="http://schemas.microsoft.com/office/drawing/2014/main" id="{3C879F06-2784-85A2-3F35-11A5A54C13DF}"/>
              </a:ext>
            </a:extLst>
          </p:cNvPr>
          <p:cNvCxnSpPr/>
          <p:nvPr/>
        </p:nvCxnSpPr>
        <p:spPr>
          <a:xfrm>
            <a:off x="359229" y="1034143"/>
            <a:ext cx="9100457" cy="0"/>
          </a:xfrm>
          <a:prstGeom prst="line">
            <a:avLst/>
          </a:prstGeom>
        </p:spPr>
        <p:style>
          <a:lnRef idx="3">
            <a:schemeClr val="accent6"/>
          </a:lnRef>
          <a:fillRef idx="0">
            <a:schemeClr val="accent6"/>
          </a:fillRef>
          <a:effectRef idx="2">
            <a:schemeClr val="accent6"/>
          </a:effectRef>
          <a:fontRef idx="minor">
            <a:schemeClr val="tx1"/>
          </a:fontRef>
        </p:style>
      </p:cxnSp>
      <p:sp>
        <p:nvSpPr>
          <p:cNvPr id="6" name="Rectangle 5">
            <a:extLst>
              <a:ext uri="{FF2B5EF4-FFF2-40B4-BE49-F238E27FC236}">
                <a16:creationId xmlns:a16="http://schemas.microsoft.com/office/drawing/2014/main" id="{8001B242-4799-3ACD-3941-80A0D844FF14}"/>
              </a:ext>
            </a:extLst>
          </p:cNvPr>
          <p:cNvSpPr/>
          <p:nvPr/>
        </p:nvSpPr>
        <p:spPr>
          <a:xfrm>
            <a:off x="0" y="6249353"/>
            <a:ext cx="9906000" cy="595920"/>
          </a:xfrm>
          <a:prstGeom prst="rect">
            <a:avLst/>
          </a:prstGeom>
          <a:solidFill>
            <a:srgbClr val="4A8522"/>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4795FC7C-AC5A-6D02-5226-B077BDD151C3}"/>
              </a:ext>
            </a:extLst>
          </p:cNvPr>
          <p:cNvSpPr>
            <a:spLocks noGrp="1"/>
          </p:cNvSpPr>
          <p:nvPr>
            <p:ph type="title"/>
          </p:nvPr>
        </p:nvSpPr>
        <p:spPr>
          <a:xfrm>
            <a:off x="446314" y="0"/>
            <a:ext cx="8543925" cy="1325563"/>
          </a:xfrm>
        </p:spPr>
        <p:txBody>
          <a:bodyPr>
            <a:normAutofit/>
          </a:bodyPr>
          <a:lstStyle/>
          <a:p>
            <a:pPr algn="ctr"/>
            <a:r>
              <a:rPr lang="en-US" sz="1800"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altLang="en-US" sz="3600" dirty="0">
                <a:solidFill>
                  <a:srgbClr val="4A8522"/>
                </a:solidFill>
                <a:latin typeface="Times New Roman" panose="02020603050405020304" pitchFamily="18" charset="0"/>
                <a:cs typeface="Times New Roman" panose="02020603050405020304" pitchFamily="18" charset="0"/>
              </a:rPr>
              <a:t>STAKEHOLDERS CONT’D</a:t>
            </a:r>
            <a:endParaRPr lang="en-US" sz="3600" dirty="0"/>
          </a:p>
        </p:txBody>
      </p:sp>
    </p:spTree>
    <p:extLst>
      <p:ext uri="{BB962C8B-B14F-4D97-AF65-F5344CB8AC3E}">
        <p14:creationId xmlns:p14="http://schemas.microsoft.com/office/powerpoint/2010/main" val="1343767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13B57-E152-8735-359E-4ABFA82FD27E}"/>
              </a:ext>
            </a:extLst>
          </p:cNvPr>
          <p:cNvSpPr>
            <a:spLocks noGrp="1"/>
          </p:cNvSpPr>
          <p:nvPr>
            <p:ph idx="1"/>
          </p:nvPr>
        </p:nvSpPr>
        <p:spPr>
          <a:xfrm>
            <a:off x="750729" y="1257908"/>
            <a:ext cx="5557203" cy="5408295"/>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Environmental and Social Impact Assessment (ESIA) Consultants: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Environmental Agencies: Engaging with environmental agencies ensures compliance with environmental regulations. ESIA consultants can help assess and mitigate potential environmental and social impacts of the project.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Transport Users and Stakeholder Associations: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Transport Users Associations: Representing the interests of potential rail users, these associations can provide valuable input and feedback on the design and operation of the rail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Technical and Engineering Consultants: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Engineering Firms: Hiring engineering consultants is essential for project design, feasibility studies, and construction supervision. Their expertise ensures technical viability.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pic>
        <p:nvPicPr>
          <p:cNvPr id="5" name="Picture 4">
            <a:extLst>
              <a:ext uri="{FF2B5EF4-FFF2-40B4-BE49-F238E27FC236}">
                <a16:creationId xmlns:a16="http://schemas.microsoft.com/office/drawing/2014/main" id="{1F6472E1-7D65-3FA4-6E28-9751B2B4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670" y="1573333"/>
            <a:ext cx="3214370" cy="3220599"/>
          </a:xfrm>
          <a:prstGeom prst="rect">
            <a:avLst/>
          </a:prstGeom>
        </p:spPr>
      </p:pic>
      <p:sp>
        <p:nvSpPr>
          <p:cNvPr id="6" name="Rectangle 5">
            <a:extLst>
              <a:ext uri="{FF2B5EF4-FFF2-40B4-BE49-F238E27FC236}">
                <a16:creationId xmlns:a16="http://schemas.microsoft.com/office/drawing/2014/main" id="{E0CD9DE2-C11C-B0BC-B0AA-67A73C4D9F6E}"/>
              </a:ext>
            </a:extLst>
          </p:cNvPr>
          <p:cNvSpPr/>
          <p:nvPr/>
        </p:nvSpPr>
        <p:spPr>
          <a:xfrm>
            <a:off x="0" y="6249353"/>
            <a:ext cx="9906000" cy="595920"/>
          </a:xfrm>
          <a:prstGeom prst="rect">
            <a:avLst/>
          </a:prstGeom>
          <a:solidFill>
            <a:srgbClr val="45958D"/>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66480DA1-ACBA-8310-0E6F-9421D9375658}"/>
              </a:ext>
            </a:extLst>
          </p:cNvPr>
          <p:cNvSpPr>
            <a:spLocks noGrp="1"/>
          </p:cNvSpPr>
          <p:nvPr>
            <p:ph type="title"/>
          </p:nvPr>
        </p:nvSpPr>
        <p:spPr>
          <a:xfrm>
            <a:off x="609917" y="98272"/>
            <a:ext cx="7865803" cy="1267730"/>
          </a:xfrm>
        </p:spPr>
        <p:txBody>
          <a:bodyPr>
            <a:normAutofit/>
          </a:bodyPr>
          <a:lstStyle/>
          <a:p>
            <a:r>
              <a:rPr lang="en-GB" altLang="en-US" sz="3200" dirty="0">
                <a:solidFill>
                  <a:srgbClr val="45958D"/>
                </a:solidFill>
                <a:latin typeface="Times New Roman" panose="02020603050405020304" pitchFamily="18" charset="0"/>
                <a:cs typeface="Times New Roman" panose="02020603050405020304" pitchFamily="18" charset="0"/>
              </a:rPr>
              <a:t>STAKEHOLDERS CONT’D</a:t>
            </a:r>
          </a:p>
        </p:txBody>
      </p:sp>
      <p:cxnSp>
        <p:nvCxnSpPr>
          <p:cNvPr id="9" name="Straight Connector 8">
            <a:extLst>
              <a:ext uri="{FF2B5EF4-FFF2-40B4-BE49-F238E27FC236}">
                <a16:creationId xmlns:a16="http://schemas.microsoft.com/office/drawing/2014/main" id="{DEE91E1C-287E-E832-3705-71671FED2610}"/>
              </a:ext>
            </a:extLst>
          </p:cNvPr>
          <p:cNvCxnSpPr/>
          <p:nvPr/>
        </p:nvCxnSpPr>
        <p:spPr>
          <a:xfrm>
            <a:off x="359229" y="1034143"/>
            <a:ext cx="9100457" cy="0"/>
          </a:xfrm>
          <a:prstGeom prst="line">
            <a:avLst/>
          </a:prstGeom>
          <a:ln>
            <a:solidFill>
              <a:srgbClr val="45958D"/>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6106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ED2C6-D3EE-4071-597F-C990A7AE3ADB}"/>
              </a:ext>
            </a:extLst>
          </p:cNvPr>
          <p:cNvSpPr>
            <a:spLocks noGrp="1"/>
          </p:cNvSpPr>
          <p:nvPr>
            <p:ph idx="1"/>
          </p:nvPr>
        </p:nvSpPr>
        <p:spPr>
          <a:xfrm>
            <a:off x="796993" y="1259299"/>
            <a:ext cx="5597843" cy="5428615"/>
          </a:xfrm>
        </p:spPr>
        <p:txBody>
          <a:bodyPr>
            <a:normAutofit/>
          </a:bodyPr>
          <a:lstStyle/>
          <a:p>
            <a:pPr>
              <a:lnSpc>
                <a:spcPct val="107000"/>
              </a:lnSpc>
              <a:spcBef>
                <a:spcPts val="0"/>
              </a:spcBef>
              <a:spcAft>
                <a:spcPts val="800"/>
              </a:spcAft>
              <a:buFont typeface="Wingdings" panose="05000000000000000000" pitchFamily="2" charset="2"/>
              <a:buChar char="ü"/>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legal and compliance experts: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Legal Advisors: Legal experts help navigate regulatory frameworks, contractual agreements, and compliance issues, ensuring that the project adheres to local laws.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Wingdings" panose="05000000000000000000" pitchFamily="2" charset="2"/>
              <a:buChar char="ü"/>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media and public relations: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Media Outlets and PR Agencies: Communicating the project's objectives, benefits, and progress to the public is crucial. Media and PR agencies assist in managing public perceptions and addressing concerns.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Wingdings" panose="05000000000000000000" pitchFamily="2" charset="2"/>
              <a:buChar char="ü"/>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non-governmental organizations (</a:t>
            </a:r>
            <a:r>
              <a:rPr lang="en-GB" sz="1800" b="1" dirty="0" err="1">
                <a:effectLst/>
                <a:latin typeface="Times New Roman" panose="02020603050405020304" pitchFamily="18" charset="0"/>
                <a:ea typeface="Calibri" panose="020F0502020204030204" pitchFamily="34" charset="0"/>
                <a:cs typeface="Times New Roman" panose="02020603050405020304" pitchFamily="18" charset="0"/>
              </a:rPr>
              <a:t>ngos</a:t>
            </a: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Community-Based NGOs: NGOs working at the community level can provide insights into local dynamics, advocate for community interests, and act as intermediaries between the project team and residents.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1714B3C-1CFC-C293-A38C-8911EE13F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180" y="1636077"/>
            <a:ext cx="3060700" cy="3021024"/>
          </a:xfrm>
          <a:prstGeom prst="rect">
            <a:avLst/>
          </a:prstGeom>
        </p:spPr>
      </p:pic>
      <p:sp>
        <p:nvSpPr>
          <p:cNvPr id="6" name="Rectangle 5">
            <a:extLst>
              <a:ext uri="{FF2B5EF4-FFF2-40B4-BE49-F238E27FC236}">
                <a16:creationId xmlns:a16="http://schemas.microsoft.com/office/drawing/2014/main" id="{69DA852C-22C3-6FA7-308E-F3F706C47086}"/>
              </a:ext>
            </a:extLst>
          </p:cNvPr>
          <p:cNvSpPr/>
          <p:nvPr/>
        </p:nvSpPr>
        <p:spPr>
          <a:xfrm>
            <a:off x="0" y="6249353"/>
            <a:ext cx="9906000" cy="595920"/>
          </a:xfrm>
          <a:prstGeom prst="rect">
            <a:avLst/>
          </a:prstGeom>
          <a:solidFill>
            <a:srgbClr val="007E9A"/>
          </a:solidFill>
          <a:ln>
            <a:solidFill>
              <a:srgbClr val="1184A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55EBB-C078-F95D-8D7A-CBC1ECF99A91}"/>
              </a:ext>
            </a:extLst>
          </p:cNvPr>
          <p:cNvSpPr>
            <a:spLocks noGrp="1"/>
          </p:cNvSpPr>
          <p:nvPr>
            <p:ph type="title"/>
          </p:nvPr>
        </p:nvSpPr>
        <p:spPr>
          <a:xfrm>
            <a:off x="609917" y="98272"/>
            <a:ext cx="7865803" cy="1267730"/>
          </a:xfrm>
        </p:spPr>
        <p:txBody>
          <a:bodyPr>
            <a:normAutofit/>
          </a:bodyPr>
          <a:lstStyle/>
          <a:p>
            <a:r>
              <a:rPr lang="en-GB" altLang="en-US" sz="3200" dirty="0">
                <a:solidFill>
                  <a:srgbClr val="45958D"/>
                </a:solidFill>
                <a:latin typeface="Times New Roman" panose="02020603050405020304" pitchFamily="18" charset="0"/>
                <a:cs typeface="Times New Roman" panose="02020603050405020304" pitchFamily="18" charset="0"/>
              </a:rPr>
              <a:t>STAKEHOLDERS CONT’D</a:t>
            </a:r>
          </a:p>
        </p:txBody>
      </p:sp>
      <p:cxnSp>
        <p:nvCxnSpPr>
          <p:cNvPr id="4" name="Straight Connector 3">
            <a:extLst>
              <a:ext uri="{FF2B5EF4-FFF2-40B4-BE49-F238E27FC236}">
                <a16:creationId xmlns:a16="http://schemas.microsoft.com/office/drawing/2014/main" id="{028DF421-7F5D-537F-17A9-0381F4FEFBC3}"/>
              </a:ext>
            </a:extLst>
          </p:cNvPr>
          <p:cNvCxnSpPr/>
          <p:nvPr/>
        </p:nvCxnSpPr>
        <p:spPr>
          <a:xfrm>
            <a:off x="359229" y="1034143"/>
            <a:ext cx="9100457" cy="0"/>
          </a:xfrm>
          <a:prstGeom prst="line">
            <a:avLst/>
          </a:prstGeom>
          <a:ln>
            <a:solidFill>
              <a:srgbClr val="45958D"/>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61661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1C321E-5D24-0D01-9442-89CE00E9F436}"/>
              </a:ext>
            </a:extLst>
          </p:cNvPr>
          <p:cNvSpPr/>
          <p:nvPr/>
        </p:nvSpPr>
        <p:spPr>
          <a:xfrm>
            <a:off x="0" y="0"/>
            <a:ext cx="9906000" cy="5425440"/>
          </a:xfrm>
          <a:prstGeom prst="rect">
            <a:avLst/>
          </a:prstGeom>
          <a:solidFill>
            <a:srgbClr val="1B59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8DEFE-AF58-ACD3-02B3-C7ECC6D5B726}"/>
              </a:ext>
            </a:extLst>
          </p:cNvPr>
          <p:cNvSpPr>
            <a:spLocks noGrp="1"/>
          </p:cNvSpPr>
          <p:nvPr>
            <p:ph type="title"/>
          </p:nvPr>
        </p:nvSpPr>
        <p:spPr/>
        <p:txBody>
          <a:bodyPr>
            <a:normAutofit fontScale="90000"/>
          </a:bodyPr>
          <a:lstStyle/>
          <a:p>
            <a:pPr marL="0" marR="0" algn="ctr">
              <a:lnSpc>
                <a:spcPct val="107000"/>
              </a:lnSpc>
              <a:spcBef>
                <a:spcPts val="0"/>
              </a:spcBef>
              <a:spcAft>
                <a:spcPts val="800"/>
              </a:spcAft>
            </a:pP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INVESTOR IDENTIFICATION AND ENGAGEMENT:</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bg1"/>
              </a:solidFill>
            </a:endParaRPr>
          </a:p>
        </p:txBody>
      </p:sp>
      <p:sp>
        <p:nvSpPr>
          <p:cNvPr id="3" name="Content Placeholder 2">
            <a:extLst>
              <a:ext uri="{FF2B5EF4-FFF2-40B4-BE49-F238E27FC236}">
                <a16:creationId xmlns:a16="http://schemas.microsoft.com/office/drawing/2014/main" id="{BAA69572-CC42-3B0C-B206-BB03ED5BDC3F}"/>
              </a:ext>
            </a:extLst>
          </p:cNvPr>
          <p:cNvSpPr>
            <a:spLocks noGrp="1"/>
          </p:cNvSpPr>
          <p:nvPr>
            <p:ph idx="1"/>
          </p:nvPr>
        </p:nvSpPr>
        <p:spPr>
          <a:xfrm>
            <a:off x="681037" y="1253331"/>
            <a:ext cx="8543925" cy="4351338"/>
          </a:xfrm>
        </p:spPr>
        <p:txBody>
          <a:bodyPr>
            <a:normAutofit/>
          </a:bodyPr>
          <a:lstStyle/>
          <a:p>
            <a:pPr marL="0" marR="0" indent="0">
              <a:lnSpc>
                <a:spcPct val="107000"/>
              </a:lnSpc>
              <a:spcBef>
                <a:spcPts val="0"/>
              </a:spcBef>
              <a:spcAft>
                <a:spcPts val="800"/>
              </a:spcAft>
              <a:buNone/>
            </a:pPr>
            <a:r>
              <a:rPr lang="en-GB" sz="16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 Investor Outreach:</a:t>
            </a:r>
            <a:endParaRPr lang="en-US" sz="16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 have developed this comprehensive investment proposal highlighting the project's benefits, returns, and risk mitigation strategies that may assist us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Engage with institutional investors, private equity firms, and infrastructure investment funds.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 Public-Private Partnerships (PPP):</a:t>
            </a:r>
            <a:endParaRPr lang="en-US" sz="1600" b="1"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opportunities for PPP arrangements,  shared risks and rewards  exist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ii. There is, therefore, a need to develop a framework for collaboration and revenue-sharing between the public and private sectors.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solidFill>
                <a:schemeClr val="bg1"/>
              </a:solidFill>
            </a:endParaRPr>
          </a:p>
        </p:txBody>
      </p:sp>
      <p:pic>
        <p:nvPicPr>
          <p:cNvPr id="5" name="Picture 4">
            <a:extLst>
              <a:ext uri="{FF2B5EF4-FFF2-40B4-BE49-F238E27FC236}">
                <a16:creationId xmlns:a16="http://schemas.microsoft.com/office/drawing/2014/main" id="{1FD33192-239A-5752-E328-29A875713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220" y="4031488"/>
            <a:ext cx="3025140" cy="2989847"/>
          </a:xfrm>
          <a:prstGeom prst="rect">
            <a:avLst/>
          </a:prstGeom>
        </p:spPr>
      </p:pic>
      <p:cxnSp>
        <p:nvCxnSpPr>
          <p:cNvPr id="7" name="Straight Connector 6">
            <a:extLst>
              <a:ext uri="{FF2B5EF4-FFF2-40B4-BE49-F238E27FC236}">
                <a16:creationId xmlns:a16="http://schemas.microsoft.com/office/drawing/2014/main" id="{F18DE752-F566-C327-7D8F-16F20A1284EB}"/>
              </a:ext>
            </a:extLst>
          </p:cNvPr>
          <p:cNvCxnSpPr/>
          <p:nvPr/>
        </p:nvCxnSpPr>
        <p:spPr>
          <a:xfrm>
            <a:off x="359229" y="1034143"/>
            <a:ext cx="9100457"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5960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FF67-1A77-3EE9-E512-7E74F7979649}"/>
              </a:ext>
            </a:extLst>
          </p:cNvPr>
          <p:cNvSpPr>
            <a:spLocks noGrp="1"/>
          </p:cNvSpPr>
          <p:nvPr>
            <p:ph type="title"/>
          </p:nvPr>
        </p:nvSpPr>
        <p:spPr>
          <a:xfrm>
            <a:off x="681038" y="-110887"/>
            <a:ext cx="8543925" cy="1325563"/>
          </a:xfrm>
        </p:spPr>
        <p:txBody>
          <a:bodyPr>
            <a:noAutofit/>
          </a:bodyPr>
          <a:lstStyle/>
          <a:p>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p>
        </p:txBody>
      </p:sp>
      <p:sp>
        <p:nvSpPr>
          <p:cNvPr id="3" name="Content Placeholder 2">
            <a:extLst>
              <a:ext uri="{FF2B5EF4-FFF2-40B4-BE49-F238E27FC236}">
                <a16:creationId xmlns:a16="http://schemas.microsoft.com/office/drawing/2014/main" id="{B6017769-E3DF-2D6C-9891-FD7FC6C43CF1}"/>
              </a:ext>
            </a:extLst>
          </p:cNvPr>
          <p:cNvSpPr>
            <a:spLocks noGrp="1"/>
          </p:cNvSpPr>
          <p:nvPr>
            <p:ph idx="1"/>
          </p:nvPr>
        </p:nvSpPr>
        <p:spPr>
          <a:xfrm>
            <a:off x="752158" y="1388815"/>
            <a:ext cx="8543925" cy="4351338"/>
          </a:xfrm>
        </p:spPr>
        <p:txBody>
          <a:bodyPr/>
          <a:lstStyle/>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 Financing Options: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 equity investor has been secured for investment up to $15bn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ii. Other financing, such as loans, bonds, and equity investments, may need to be explored for peripheral infrastructure development.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ii. Working with local financial institutions to secure funding and assess the financial viability of the project may be necessary.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4E9C9021-184D-4D37-21C6-A6A3FF9D9050}"/>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05D4C79-9985-129A-35BA-F570CD0C1AD6}"/>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0497" y="3828644"/>
            <a:ext cx="3322383" cy="2765196"/>
          </a:xfrm>
          <a:prstGeom prst="rect">
            <a:avLst/>
          </a:prstGeom>
        </p:spPr>
      </p:pic>
      <p:cxnSp>
        <p:nvCxnSpPr>
          <p:cNvPr id="7" name="Straight Connector 6">
            <a:extLst>
              <a:ext uri="{FF2B5EF4-FFF2-40B4-BE49-F238E27FC236}">
                <a16:creationId xmlns:a16="http://schemas.microsoft.com/office/drawing/2014/main" id="{6351F325-34B6-BFF4-C5DA-8979157566FF}"/>
              </a:ext>
            </a:extLst>
          </p:cNvPr>
          <p:cNvCxnSpPr/>
          <p:nvPr/>
        </p:nvCxnSpPr>
        <p:spPr>
          <a:xfrm>
            <a:off x="359229" y="1034143"/>
            <a:ext cx="9100457" cy="0"/>
          </a:xfrm>
          <a:prstGeom prst="line">
            <a:avLst/>
          </a:prstGeom>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286DD04C-57BA-332F-35A7-570BC8541DB6}"/>
              </a:ext>
            </a:extLst>
          </p:cNvPr>
          <p:cNvSpPr txBox="1">
            <a:spLocks/>
          </p:cNvSpPr>
          <p:nvPr/>
        </p:nvSpPr>
        <p:spPr>
          <a:xfrm>
            <a:off x="637494" y="63252"/>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ED7D31"/>
                </a:solidFill>
                <a:latin typeface="Times New Roman" panose="02020603050405020304" pitchFamily="18" charset="0"/>
                <a:ea typeface="Calibri" panose="020F0502020204030204" pitchFamily="34" charset="0"/>
                <a:cs typeface="Times New Roman" panose="02020603050405020304" pitchFamily="18" charset="0"/>
              </a:rPr>
              <a:t> INVESTOR IDENTIFICATION CONT’D</a:t>
            </a:r>
            <a:endParaRPr lang="en-US" sz="3200" dirty="0">
              <a:solidFill>
                <a:srgbClr val="ED7D31"/>
              </a:solidFill>
            </a:endParaRPr>
          </a:p>
        </p:txBody>
      </p:sp>
    </p:spTree>
    <p:extLst>
      <p:ext uri="{BB962C8B-B14F-4D97-AF65-F5344CB8AC3E}">
        <p14:creationId xmlns:p14="http://schemas.microsoft.com/office/powerpoint/2010/main" val="1937633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D2209-8ED8-43B3-4DC7-B79DDF54178A}"/>
              </a:ext>
            </a:extLst>
          </p:cNvPr>
          <p:cNvSpPr>
            <a:spLocks noGrp="1"/>
          </p:cNvSpPr>
          <p:nvPr>
            <p:ph idx="1"/>
          </p:nvPr>
        </p:nvSpPr>
        <p:spPr>
          <a:xfrm>
            <a:off x="783674" y="378758"/>
            <a:ext cx="8543925" cy="4351338"/>
          </a:xfrm>
        </p:spPr>
        <p:txBody>
          <a:bodyPr>
            <a:normAutofit/>
          </a:bodyPr>
          <a:lstStyle/>
          <a:p>
            <a:pPr marL="0" indent="0">
              <a:buNone/>
            </a:pPr>
            <a:r>
              <a:rPr lang="en-GB" sz="3600" b="1" dirty="0">
                <a:solidFill>
                  <a:srgbClr val="004F8B"/>
                </a:solidFill>
                <a:effectLst/>
                <a:latin typeface="Times New Roman" panose="02020603050405020304" pitchFamily="18" charset="0"/>
                <a:ea typeface="Calibri" panose="020F0502020204030204" pitchFamily="34" charset="0"/>
                <a:cs typeface="Times New Roman" panose="02020603050405020304" pitchFamily="18" charset="0"/>
              </a:rPr>
              <a:t>IS</a:t>
            </a:r>
            <a:r>
              <a:rPr lang="en-GB" sz="3600" dirty="0">
                <a:solidFill>
                  <a:srgbClr val="004F8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3600" b="1" dirty="0">
                <a:solidFill>
                  <a:srgbClr val="004F8B"/>
                </a:solidFill>
                <a:effectLst/>
                <a:latin typeface="Times New Roman" panose="02020603050405020304" pitchFamily="18" charset="0"/>
                <a:ea typeface="Calibri" panose="020F0502020204030204" pitchFamily="34" charset="0"/>
                <a:cs typeface="Times New Roman" panose="02020603050405020304" pitchFamily="18" charset="0"/>
              </a:rPr>
              <a:t>THIS A BUSINESS OPPORTUNITY?</a:t>
            </a:r>
          </a:p>
          <a:p>
            <a:pPr marL="0" indent="0">
              <a:buNone/>
            </a:pPr>
            <a:endParaRPr lang="en-US" sz="3600" dirty="0">
              <a:solidFill>
                <a:srgbClr val="004F8B"/>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004F8B"/>
              </a:solidFill>
            </a:endParaRPr>
          </a:p>
        </p:txBody>
      </p:sp>
      <p:pic>
        <p:nvPicPr>
          <p:cNvPr id="7" name="Picture 6">
            <a:extLst>
              <a:ext uri="{FF2B5EF4-FFF2-40B4-BE49-F238E27FC236}">
                <a16:creationId xmlns:a16="http://schemas.microsoft.com/office/drawing/2014/main" id="{3F47C92C-F66F-C1ED-CAB2-57A3FF1FB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465" y="2098556"/>
            <a:ext cx="3584575" cy="3609908"/>
          </a:xfrm>
          <a:prstGeom prst="rect">
            <a:avLst/>
          </a:prstGeom>
        </p:spPr>
      </p:pic>
      <p:sp>
        <p:nvSpPr>
          <p:cNvPr id="8" name="TextBox 7">
            <a:extLst>
              <a:ext uri="{FF2B5EF4-FFF2-40B4-BE49-F238E27FC236}">
                <a16:creationId xmlns:a16="http://schemas.microsoft.com/office/drawing/2014/main" id="{FCB7C4F2-36CF-6B30-A0C0-75B9E684BD07}"/>
              </a:ext>
            </a:extLst>
          </p:cNvPr>
          <p:cNvSpPr txBox="1"/>
          <p:nvPr/>
        </p:nvSpPr>
        <p:spPr>
          <a:xfrm>
            <a:off x="681038" y="2052574"/>
            <a:ext cx="5120322" cy="3948517"/>
          </a:xfrm>
          <a:prstGeom prst="rect">
            <a:avLst/>
          </a:prstGeom>
          <a:noFill/>
        </p:spPr>
        <p:txBody>
          <a:bodyPr wrap="square" rtlCol="0">
            <a:spAutoFit/>
          </a:bodyPr>
          <a:lstStyle/>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Here are some crucial elements to consider whether the  project is a viable business opportunity: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Crucial elements confirming South East and South Regional Project as a viable business opportunity.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Market Demand:</a:t>
            </a:r>
            <a:endPar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Current transportation infrastructure and  gaps in connectivity within and between the South East and South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states.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This is already looked at above)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2" name="Straight Connector 1">
            <a:extLst>
              <a:ext uri="{FF2B5EF4-FFF2-40B4-BE49-F238E27FC236}">
                <a16:creationId xmlns:a16="http://schemas.microsoft.com/office/drawing/2014/main" id="{9BD0BAB4-480D-C7BA-1381-79F0A26402FF}"/>
              </a:ext>
            </a:extLst>
          </p:cNvPr>
          <p:cNvCxnSpPr/>
          <p:nvPr/>
        </p:nvCxnSpPr>
        <p:spPr>
          <a:xfrm>
            <a:off x="359229" y="1034143"/>
            <a:ext cx="9100457" cy="0"/>
          </a:xfrm>
          <a:prstGeom prst="line">
            <a:avLst/>
          </a:prstGeom>
          <a:ln>
            <a:solidFill>
              <a:srgbClr val="004F8B"/>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41417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7264-0657-7E18-79C9-E5D44FD3DB82}"/>
              </a:ext>
            </a:extLst>
          </p:cNvPr>
          <p:cNvSpPr>
            <a:spLocks noGrp="1"/>
          </p:cNvSpPr>
          <p:nvPr>
            <p:ph type="title"/>
          </p:nvPr>
        </p:nvSpPr>
        <p:spPr>
          <a:xfrm>
            <a:off x="681039" y="365127"/>
            <a:ext cx="6166802" cy="1229993"/>
          </a:xfrm>
        </p:spPr>
        <p:txBody>
          <a:bodyPr>
            <a:normAutofit/>
          </a:bodyPr>
          <a:lstStyle/>
          <a:p>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ASSESSMENT OF TRANSPORTATION INFRASTRUCTURE IN NIGERIA:</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2A56AB88-5ECE-E02A-546D-BFFF11DD4FD3}"/>
              </a:ext>
            </a:extLst>
          </p:cNvPr>
          <p:cNvSpPr>
            <a:spLocks noGrp="1"/>
          </p:cNvSpPr>
          <p:nvPr>
            <p:ph idx="1"/>
          </p:nvPr>
        </p:nvSpPr>
        <p:spPr>
          <a:xfrm>
            <a:off x="681039" y="1449705"/>
            <a:ext cx="5465762" cy="4351338"/>
          </a:xfrm>
        </p:spPr>
        <p:txBody>
          <a:bodyPr>
            <a:normAutofit fontScale="92500" lnSpcReduction="10000"/>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Road Infrastructure: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Nigeria has an extensive road network; however, the quality varies significantly. Major highways connect major cities, but maintenance and expansion challenges exist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Traffic congestion, insufficient maintenance, and inadequate signage are common issues on many roads.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Rail Infrastructure: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rail network in </a:t>
            </a:r>
            <a:r>
              <a:rPr lang="en-GB" sz="18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Nigeria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is limited compared to the road network. The existing lines primarily connect major cities in the northern and southern parts of the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South East and South regions have relatively limited rail connectivity, and there is potential for expansion to enhance regional and national integration.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20A12C4-F908-9032-B8A8-36607DD43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619" y="1788160"/>
            <a:ext cx="3802381" cy="5069840"/>
          </a:xfrm>
          <a:prstGeom prst="rect">
            <a:avLst/>
          </a:prstGeom>
        </p:spPr>
      </p:pic>
      <p:cxnSp>
        <p:nvCxnSpPr>
          <p:cNvPr id="6" name="Straight Connector 5">
            <a:extLst>
              <a:ext uri="{FF2B5EF4-FFF2-40B4-BE49-F238E27FC236}">
                <a16:creationId xmlns:a16="http://schemas.microsoft.com/office/drawing/2014/main" id="{16243565-33AB-5676-CB46-A32BBF8AAD53}"/>
              </a:ext>
            </a:extLst>
          </p:cNvPr>
          <p:cNvCxnSpPr/>
          <p:nvPr/>
        </p:nvCxnSpPr>
        <p:spPr>
          <a:xfrm>
            <a:off x="410547" y="1175657"/>
            <a:ext cx="900404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216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D0622-54D5-EE0B-E7EC-4A5C6D3227C5}"/>
              </a:ext>
            </a:extLst>
          </p:cNvPr>
          <p:cNvSpPr>
            <a:spLocks noGrp="1"/>
          </p:cNvSpPr>
          <p:nvPr>
            <p:ph idx="1"/>
          </p:nvPr>
        </p:nvSpPr>
        <p:spPr>
          <a:xfrm>
            <a:off x="528637" y="708750"/>
            <a:ext cx="5150803" cy="5011330"/>
          </a:xfrm>
        </p:spPr>
        <p:txBody>
          <a:bodyPr>
            <a:normAutofit lnSpcReduction="10000"/>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Air Transportation: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Nigeria has a network of airports serving domestic and international flights.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Air connectivity within and between the South East and South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regions is facilitated by airports such as the </a:t>
            </a:r>
            <a:r>
              <a:rPr lang="en-GB" sz="1800" b="1" dirty="0" err="1">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Akanu</a:t>
            </a:r>
            <a:r>
              <a:rPr lang="en-GB" sz="1800" b="1"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b="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i</a:t>
            </a:r>
            <a:r>
              <a:rPr lang="en-GB" sz="1800" b="1" dirty="0" err="1">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biam</a:t>
            </a:r>
            <a:r>
              <a:rPr lang="en-GB" sz="1800" b="1"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International Airport in Enugu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and the Port Harcourt International Airport. However, additional airport development  and alternative safe transportation such as rail may be needed to accommodate growing demand.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Water Transportation: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Nigeria has an extensive network of rivers and coastal areas, making water transportation a viable option.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Inland waterways, such as the Niger River, provide opportunities for transportation, but challenges include navigability and infrastructure development.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832B4D6-E7E2-4698-A187-3235564E0193}"/>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12488" y="1869440"/>
            <a:ext cx="2961992" cy="2961992"/>
          </a:xfrm>
          <a:prstGeom prst="rect">
            <a:avLst/>
          </a:prstGeom>
        </p:spPr>
      </p:pic>
      <p:sp>
        <p:nvSpPr>
          <p:cNvPr id="6" name="Rectangle 5">
            <a:extLst>
              <a:ext uri="{FF2B5EF4-FFF2-40B4-BE49-F238E27FC236}">
                <a16:creationId xmlns:a16="http://schemas.microsoft.com/office/drawing/2014/main" id="{E13EC674-1CC1-0DB0-7374-756C7EF89672}"/>
              </a:ext>
            </a:extLst>
          </p:cNvPr>
          <p:cNvSpPr/>
          <p:nvPr/>
        </p:nvSpPr>
        <p:spPr>
          <a:xfrm>
            <a:off x="0" y="6262080"/>
            <a:ext cx="9906000" cy="595920"/>
          </a:xfrm>
          <a:prstGeom prst="rect">
            <a:avLst/>
          </a:prstGeom>
          <a:solidFill>
            <a:srgbClr val="4A8522"/>
          </a:solidFill>
          <a:ln>
            <a:solidFill>
              <a:srgbClr val="1D4999"/>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17EADC27-93CB-1436-551A-ABD56F8FB3AB}"/>
              </a:ext>
            </a:extLst>
          </p:cNvPr>
          <p:cNvCxnSpPr/>
          <p:nvPr/>
        </p:nvCxnSpPr>
        <p:spPr>
          <a:xfrm>
            <a:off x="5842000" y="708750"/>
            <a:ext cx="0" cy="522469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49216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112A40-17ED-E8AF-D674-76FF0790A666}"/>
              </a:ext>
            </a:extLst>
          </p:cNvPr>
          <p:cNvSpPr/>
          <p:nvPr/>
        </p:nvSpPr>
        <p:spPr>
          <a:xfrm>
            <a:off x="0" y="6262080"/>
            <a:ext cx="9906000" cy="595920"/>
          </a:xfrm>
          <a:prstGeom prst="rect">
            <a:avLst/>
          </a:prstGeom>
          <a:solidFill>
            <a:schemeClr val="accent1"/>
          </a:solidFill>
          <a:ln>
            <a:solidFill>
              <a:schemeClr val="accent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AAB9FE-8958-31BA-B055-FF4CEDA99189}"/>
              </a:ext>
            </a:extLst>
          </p:cNvPr>
          <p:cNvSpPr>
            <a:spLocks noGrp="1"/>
          </p:cNvSpPr>
          <p:nvPr>
            <p:ph type="title"/>
          </p:nvPr>
        </p:nvSpPr>
        <p:spPr>
          <a:xfrm>
            <a:off x="681037" y="588647"/>
            <a:ext cx="8543925" cy="1325563"/>
          </a:xfrm>
        </p:spPr>
        <p:txBody>
          <a:bodyPr>
            <a:normAutofit fontScale="90000"/>
          </a:bodyPr>
          <a:lstStyle/>
          <a:p>
            <a:r>
              <a:rPr lang="en-GB" sz="3100" dirty="0">
                <a:effectLst/>
                <a:latin typeface="Times New Roman" panose="02020603050405020304" pitchFamily="18" charset="0"/>
                <a:ea typeface="Calibri" panose="020F0502020204030204" pitchFamily="34" charset="0"/>
                <a:cs typeface="Times New Roman" panose="02020603050405020304" pitchFamily="18" charset="0"/>
              </a:rPr>
              <a:t>Gaps in Connectivity within and Between South East and South </a:t>
            </a:r>
            <a:r>
              <a:rPr lang="en-GB" sz="31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3100" dirty="0">
                <a:effectLst/>
                <a:latin typeface="Times New Roman" panose="02020603050405020304" pitchFamily="18" charset="0"/>
                <a:ea typeface="Calibri" panose="020F0502020204030204" pitchFamily="34" charset="0"/>
                <a:cs typeface="Times New Roman" panose="02020603050405020304" pitchFamily="18" charset="0"/>
              </a:rPr>
              <a:t> States:</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C967D4A-6652-0D6F-944A-269BA3C6E36A}"/>
              </a:ext>
            </a:extLst>
          </p:cNvPr>
          <p:cNvSpPr>
            <a:spLocks noGrp="1"/>
          </p:cNvSpPr>
          <p:nvPr>
            <p:ph idx="1"/>
          </p:nvPr>
        </p:nvSpPr>
        <p:spPr>
          <a:xfrm>
            <a:off x="681038" y="1825625"/>
            <a:ext cx="6878001" cy="4077335"/>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Limited Rail Connectivity: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Rail connectivity within and between the South East and South </a:t>
            </a: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regions is limited. Expanding and modernizing rail infrastructure could significantly improve connectivity and logistics.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Road Network Quality:</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While roads connect major cities in the regions, the quality and capacity of some roads need improvement. Potholes, inadequate maintenance, and insufficient dualization of major highways can impede smooth transportation.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pic>
        <p:nvPicPr>
          <p:cNvPr id="5" name="Picture 4">
            <a:extLst>
              <a:ext uri="{FF2B5EF4-FFF2-40B4-BE49-F238E27FC236}">
                <a16:creationId xmlns:a16="http://schemas.microsoft.com/office/drawing/2014/main" id="{B192A509-B935-2292-5C9C-A19F2B5E8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481" y="3069590"/>
            <a:ext cx="4762500" cy="4762500"/>
          </a:xfrm>
          <a:prstGeom prst="rect">
            <a:avLst/>
          </a:prstGeom>
        </p:spPr>
      </p:pic>
      <p:cxnSp>
        <p:nvCxnSpPr>
          <p:cNvPr id="4" name="Straight Connector 3">
            <a:extLst>
              <a:ext uri="{FF2B5EF4-FFF2-40B4-BE49-F238E27FC236}">
                <a16:creationId xmlns:a16="http://schemas.microsoft.com/office/drawing/2014/main" id="{E9004D1A-8EC4-46AE-A50A-8FEB1AF1EA77}"/>
              </a:ext>
            </a:extLst>
          </p:cNvPr>
          <p:cNvCxnSpPr/>
          <p:nvPr/>
        </p:nvCxnSpPr>
        <p:spPr>
          <a:xfrm>
            <a:off x="312576" y="1510004"/>
            <a:ext cx="9100457" cy="0"/>
          </a:xfrm>
          <a:prstGeom prst="line">
            <a:avLst/>
          </a:prstGeom>
          <a:ln>
            <a:solidFill>
              <a:srgbClr val="4472C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79964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48470B-D573-7A73-CDDB-53D6B06CC61D}"/>
              </a:ext>
            </a:extLst>
          </p:cNvPr>
          <p:cNvSpPr/>
          <p:nvPr/>
        </p:nvSpPr>
        <p:spPr>
          <a:xfrm>
            <a:off x="5523722" y="0"/>
            <a:ext cx="438227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E3D12A-3D62-514B-8993-740A0A7CCDAF}"/>
              </a:ext>
            </a:extLst>
          </p:cNvPr>
          <p:cNvSpPr>
            <a:spLocks noGrp="1"/>
          </p:cNvSpPr>
          <p:nvPr>
            <p:ph idx="1"/>
          </p:nvPr>
        </p:nvSpPr>
        <p:spPr>
          <a:xfrm>
            <a:off x="579439" y="636904"/>
            <a:ext cx="4266882" cy="5083175"/>
          </a:xfrm>
        </p:spPr>
        <p:txBody>
          <a:bodyPr>
            <a:normAutofit fontScale="92500" lnSpcReduction="20000"/>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Air Connectivity: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Although there are airports in key cities, enhancing air connectivity within the regions and ensuring the functionality of existing airports could improve transportation options but travel cost sometimes not affordable by many.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Water Transportation Challenges: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Inland water transportation faces challenges such as the need for dredging, maintaining navigability, and optimizing water transport routes.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Integration of Modes: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There is room for improved integration of various transportation modes (road, rail, air, and water) to create a seamless and efficient transportation network.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DEB2649F-10F8-C715-DD8B-244F530638B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218212" y="1540343"/>
            <a:ext cx="3276295" cy="3276295"/>
          </a:xfrm>
          <a:prstGeom prst="rect">
            <a:avLst/>
          </a:prstGeom>
        </p:spPr>
      </p:pic>
      <p:sp>
        <p:nvSpPr>
          <p:cNvPr id="2" name="Title 1">
            <a:extLst>
              <a:ext uri="{FF2B5EF4-FFF2-40B4-BE49-F238E27FC236}">
                <a16:creationId xmlns:a16="http://schemas.microsoft.com/office/drawing/2014/main" id="{D452EF27-3A2F-F340-E4A0-E822EFF0CFD6}"/>
              </a:ext>
            </a:extLst>
          </p:cNvPr>
          <p:cNvSpPr>
            <a:spLocks noGrp="1"/>
          </p:cNvSpPr>
          <p:nvPr>
            <p:ph type="title"/>
          </p:nvPr>
        </p:nvSpPr>
        <p:spPr>
          <a:xfrm>
            <a:off x="494425" y="-71120"/>
            <a:ext cx="8543925" cy="1325563"/>
          </a:xfrm>
        </p:spPr>
        <p:txBody>
          <a:bodyPr>
            <a:normAutofit/>
          </a:bodyPr>
          <a:lstStyle/>
          <a:p>
            <a:r>
              <a:rPr lang="en-GB" altLang="en-US" sz="2400" dirty="0">
                <a:solidFill>
                  <a:srgbClr val="4472C4"/>
                </a:solidFill>
                <a:latin typeface="Times New Roman" panose="02020603050405020304" pitchFamily="18" charset="0"/>
                <a:cs typeface="Times New Roman" panose="02020603050405020304" pitchFamily="18" charset="0"/>
              </a:rPr>
              <a:t>GAPS IN CONNECTIVITY CONT’D</a:t>
            </a:r>
          </a:p>
        </p:txBody>
      </p:sp>
      <p:cxnSp>
        <p:nvCxnSpPr>
          <p:cNvPr id="4" name="Straight Connector 3">
            <a:extLst>
              <a:ext uri="{FF2B5EF4-FFF2-40B4-BE49-F238E27FC236}">
                <a16:creationId xmlns:a16="http://schemas.microsoft.com/office/drawing/2014/main" id="{C0C2EB4E-CACF-6171-7ED1-3326C0C60953}"/>
              </a:ext>
            </a:extLst>
          </p:cNvPr>
          <p:cNvCxnSpPr/>
          <p:nvPr/>
        </p:nvCxnSpPr>
        <p:spPr>
          <a:xfrm>
            <a:off x="311118" y="810208"/>
            <a:ext cx="9100457" cy="0"/>
          </a:xfrm>
          <a:prstGeom prst="line">
            <a:avLst/>
          </a:prstGeom>
          <a:ln>
            <a:solidFill>
              <a:srgbClr val="4472C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718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06C1AE-6692-EA1B-BA67-C45843CF52F5}"/>
              </a:ext>
            </a:extLst>
          </p:cNvPr>
          <p:cNvSpPr/>
          <p:nvPr/>
        </p:nvSpPr>
        <p:spPr>
          <a:xfrm>
            <a:off x="0" y="1690690"/>
            <a:ext cx="9906000" cy="3750288"/>
          </a:xfrm>
          <a:prstGeom prst="rect">
            <a:avLst/>
          </a:prstGeom>
          <a:solidFill>
            <a:srgbClr val="2E6C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21EA33-ABBE-F819-1222-82F59786E134}"/>
              </a:ext>
            </a:extLst>
          </p:cNvPr>
          <p:cNvSpPr>
            <a:spLocks noGrp="1"/>
          </p:cNvSpPr>
          <p:nvPr>
            <p:ph idx="1"/>
          </p:nvPr>
        </p:nvSpPr>
        <p:spPr>
          <a:xfrm>
            <a:off x="681037" y="1390165"/>
            <a:ext cx="8543925" cy="4351338"/>
          </a:xfrm>
        </p:spPr>
        <p:txBody>
          <a:bodyPr/>
          <a:lstStyle/>
          <a:p>
            <a:pPr marL="0" marR="0" indent="0">
              <a:lnSpc>
                <a:spcPct val="107000"/>
              </a:lnSpc>
              <a:spcBef>
                <a:spcPts val="0"/>
              </a:spcBef>
              <a:spcAft>
                <a:spcPts val="800"/>
              </a:spcAft>
              <a:buNone/>
            </a:pP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Enhance Regional Connectivity:</a:t>
            </a: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Establish a comprehensive railway network linking major cities such as Enugu, Port Harcourt, Aba, Owerri, </a:t>
            </a:r>
            <a:r>
              <a:rPr lang="en-GB"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Uyo</a:t>
            </a: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Calabar, and others.</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GB"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Facilitate seamless movement of passengers and goods within and between the two regions.</a:t>
            </a:r>
          </a:p>
          <a:p>
            <a:pPr marL="0" indent="0" algn="just">
              <a:buNone/>
            </a:pPr>
            <a:r>
              <a:rPr lang="en-GB" altLang="en-US" sz="1800" b="1" dirty="0">
                <a:solidFill>
                  <a:schemeClr val="bg1"/>
                </a:solidFill>
                <a:latin typeface="Times New Roman" panose="02020603050405020304" pitchFamily="18" charset="0"/>
                <a:cs typeface="Times New Roman" panose="02020603050405020304" pitchFamily="18" charset="0"/>
              </a:rPr>
              <a:t>2. Boost Economic Activities: </a:t>
            </a:r>
          </a:p>
          <a:p>
            <a:pPr algn="just"/>
            <a:r>
              <a:rPr lang="en-GB" altLang="en-US" sz="1800" dirty="0">
                <a:solidFill>
                  <a:schemeClr val="bg1"/>
                </a:solidFill>
                <a:latin typeface="Times New Roman" panose="02020603050405020304" pitchFamily="18" charset="0"/>
                <a:cs typeface="Times New Roman" panose="02020603050405020304" pitchFamily="18" charset="0"/>
              </a:rPr>
              <a:t>Support trade and commerce by providing a reliable and cost-effective means of transporting goods. </a:t>
            </a:r>
          </a:p>
          <a:p>
            <a:pPr algn="just"/>
            <a:r>
              <a:rPr lang="en-GB" altLang="en-US" sz="1800" dirty="0">
                <a:solidFill>
                  <a:schemeClr val="bg1"/>
                </a:solidFill>
                <a:latin typeface="Times New Roman" panose="02020603050405020304" pitchFamily="18" charset="0"/>
                <a:cs typeface="Times New Roman" panose="02020603050405020304" pitchFamily="18" charset="0"/>
              </a:rPr>
              <a:t>Stimulate economic growth by connecting industrial </a:t>
            </a:r>
            <a:r>
              <a:rPr lang="en-GB" altLang="en-US" sz="1800" dirty="0" err="1">
                <a:solidFill>
                  <a:schemeClr val="bg1"/>
                </a:solidFill>
                <a:latin typeface="Times New Roman" panose="02020603050405020304" pitchFamily="18" charset="0"/>
                <a:cs typeface="Times New Roman" panose="02020603050405020304" pitchFamily="18" charset="0"/>
              </a:rPr>
              <a:t>centers</a:t>
            </a:r>
            <a:r>
              <a:rPr lang="en-GB" altLang="en-US" sz="1800" dirty="0">
                <a:solidFill>
                  <a:schemeClr val="bg1"/>
                </a:solidFill>
                <a:latin typeface="Times New Roman" panose="02020603050405020304" pitchFamily="18" charset="0"/>
                <a:cs typeface="Times New Roman" panose="02020603050405020304" pitchFamily="18" charset="0"/>
              </a:rPr>
              <a:t>, commercial hubs, and agricultural zones. </a:t>
            </a:r>
          </a:p>
          <a:p>
            <a:pPr>
              <a:lnSpc>
                <a:spcPct val="107000"/>
              </a:lnSpc>
              <a:spcBef>
                <a:spcPts val="0"/>
              </a:spcBef>
              <a:spcAft>
                <a:spcPts val="800"/>
              </a:spcAft>
            </a:pP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solidFill>
                <a:schemeClr val="bg1"/>
              </a:solidFill>
            </a:endParaRPr>
          </a:p>
        </p:txBody>
      </p:sp>
      <p:sp>
        <p:nvSpPr>
          <p:cNvPr id="4" name="Title 1">
            <a:extLst>
              <a:ext uri="{FF2B5EF4-FFF2-40B4-BE49-F238E27FC236}">
                <a16:creationId xmlns:a16="http://schemas.microsoft.com/office/drawing/2014/main" id="{140C016A-E4F5-6506-BFC8-F2337B8CF8E8}"/>
              </a:ext>
            </a:extLst>
          </p:cNvPr>
          <p:cNvSpPr>
            <a:spLocks noGrp="1"/>
          </p:cNvSpPr>
          <p:nvPr>
            <p:ph type="title"/>
          </p:nvPr>
        </p:nvSpPr>
        <p:spPr>
          <a:xfrm>
            <a:off x="681038" y="365127"/>
            <a:ext cx="8543925" cy="1325563"/>
          </a:xfrm>
        </p:spPr>
        <p:txBody>
          <a:bodyPr/>
          <a:lstStyle/>
          <a:p>
            <a:r>
              <a:rPr lang="en-GB" altLang="en-US" dirty="0">
                <a:latin typeface="Times New Roman" panose="02020603050405020304" pitchFamily="18" charset="0"/>
                <a:cs typeface="Times New Roman" panose="02020603050405020304" pitchFamily="18" charset="0"/>
              </a:rPr>
              <a:t>PROJECT CONCEPT</a:t>
            </a:r>
          </a:p>
        </p:txBody>
      </p:sp>
      <p:cxnSp>
        <p:nvCxnSpPr>
          <p:cNvPr id="5" name="Straight Connector 4">
            <a:extLst>
              <a:ext uri="{FF2B5EF4-FFF2-40B4-BE49-F238E27FC236}">
                <a16:creationId xmlns:a16="http://schemas.microsoft.com/office/drawing/2014/main" id="{B09C54D4-1EC7-B45C-F974-BFBC421E79D2}"/>
              </a:ext>
            </a:extLst>
          </p:cNvPr>
          <p:cNvCxnSpPr/>
          <p:nvPr/>
        </p:nvCxnSpPr>
        <p:spPr>
          <a:xfrm>
            <a:off x="440417" y="1417021"/>
            <a:ext cx="9342408"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D62A9E-B61F-B412-1CDC-73035569B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537" y="4790971"/>
            <a:ext cx="2185288" cy="2185288"/>
          </a:xfrm>
          <a:prstGeom prst="rect">
            <a:avLst/>
          </a:prstGeom>
        </p:spPr>
      </p:pic>
    </p:spTree>
    <p:extLst>
      <p:ext uri="{BB962C8B-B14F-4D97-AF65-F5344CB8AC3E}">
        <p14:creationId xmlns:p14="http://schemas.microsoft.com/office/powerpoint/2010/main" val="391070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1D44A3-439A-876C-8FB9-D3BDCD2D0B18}"/>
              </a:ext>
            </a:extLst>
          </p:cNvPr>
          <p:cNvSpPr/>
          <p:nvPr/>
        </p:nvSpPr>
        <p:spPr>
          <a:xfrm>
            <a:off x="0" y="6262080"/>
            <a:ext cx="9906000" cy="595920"/>
          </a:xfrm>
          <a:prstGeom prst="rect">
            <a:avLst/>
          </a:prstGeom>
          <a:solidFill>
            <a:schemeClr val="accent6"/>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85141E-2FBE-3B9F-ED7C-6C32ADE0848E}"/>
              </a:ext>
            </a:extLst>
          </p:cNvPr>
          <p:cNvSpPr>
            <a:spLocks noGrp="1"/>
          </p:cNvSpPr>
          <p:nvPr>
            <p:ph idx="1"/>
          </p:nvPr>
        </p:nvSpPr>
        <p:spPr>
          <a:xfrm>
            <a:off x="752158" y="1144905"/>
            <a:ext cx="8543925" cy="4351338"/>
          </a:xfrm>
        </p:spPr>
        <p:txBody>
          <a:bodyPr/>
          <a:lstStyle/>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Urban Transportation Planning:</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Urban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centers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within the South East and South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regions may experience traffic congestion and insufficient public transportation infrastructure. Urban planning initiatives can address these challenges.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Last-Mile Connectivity: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Enhancing last-mile connectivity from transportation hubs to rural and underserved areas is essential to ensure comprehensive coverage.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Infrastructure Maintenance: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Adequate maintenance of existing infrastructure is crucial to prevent deterioration and ensure the longevity of transportation assets.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5F1F7D4B-7BF4-5AE5-8DA3-BFBBAB6A4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4080" y="4333081"/>
            <a:ext cx="2326323" cy="2326323"/>
          </a:xfrm>
          <a:prstGeom prst="rect">
            <a:avLst/>
          </a:prstGeom>
        </p:spPr>
      </p:pic>
      <p:sp>
        <p:nvSpPr>
          <p:cNvPr id="2" name="Title 1">
            <a:extLst>
              <a:ext uri="{FF2B5EF4-FFF2-40B4-BE49-F238E27FC236}">
                <a16:creationId xmlns:a16="http://schemas.microsoft.com/office/drawing/2014/main" id="{7669F866-90C4-5198-D0D1-7197610CD97B}"/>
              </a:ext>
            </a:extLst>
          </p:cNvPr>
          <p:cNvSpPr>
            <a:spLocks noGrp="1"/>
          </p:cNvSpPr>
          <p:nvPr>
            <p:ph type="title"/>
          </p:nvPr>
        </p:nvSpPr>
        <p:spPr>
          <a:xfrm>
            <a:off x="752158" y="92178"/>
            <a:ext cx="8543925" cy="1325563"/>
          </a:xfrm>
        </p:spPr>
        <p:txBody>
          <a:bodyPr>
            <a:normAutofit/>
          </a:bodyPr>
          <a:lstStyle/>
          <a:p>
            <a:r>
              <a:rPr lang="en-GB" altLang="en-US" sz="2400" dirty="0">
                <a:solidFill>
                  <a:srgbClr val="70AD47"/>
                </a:solidFill>
                <a:latin typeface="Times New Roman" panose="02020603050405020304" pitchFamily="18" charset="0"/>
                <a:cs typeface="Times New Roman" panose="02020603050405020304" pitchFamily="18" charset="0"/>
              </a:rPr>
              <a:t>GAPS IN CONNECTIVITY CONT’D</a:t>
            </a:r>
          </a:p>
        </p:txBody>
      </p:sp>
      <p:cxnSp>
        <p:nvCxnSpPr>
          <p:cNvPr id="4" name="Straight Connector 3">
            <a:extLst>
              <a:ext uri="{FF2B5EF4-FFF2-40B4-BE49-F238E27FC236}">
                <a16:creationId xmlns:a16="http://schemas.microsoft.com/office/drawing/2014/main" id="{FBD8752A-BA88-4A3A-87D9-9B2C7478F1BF}"/>
              </a:ext>
            </a:extLst>
          </p:cNvPr>
          <p:cNvCxnSpPr/>
          <p:nvPr/>
        </p:nvCxnSpPr>
        <p:spPr>
          <a:xfrm>
            <a:off x="469946" y="931506"/>
            <a:ext cx="9100457" cy="0"/>
          </a:xfrm>
          <a:prstGeom prst="line">
            <a:avLst/>
          </a:prstGeom>
          <a:ln>
            <a:solidFill>
              <a:srgbClr val="70AD47"/>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9800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B98B9A-3402-0093-46F5-86346D81A71D}"/>
              </a:ext>
            </a:extLst>
          </p:cNvPr>
          <p:cNvSpPr/>
          <p:nvPr/>
        </p:nvSpPr>
        <p:spPr>
          <a:xfrm>
            <a:off x="0" y="0"/>
            <a:ext cx="9906000" cy="19608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325D72-D5E4-1FE7-17FF-1BE8C57F79F4}"/>
              </a:ext>
            </a:extLst>
          </p:cNvPr>
          <p:cNvSpPr>
            <a:spLocks noGrp="1"/>
          </p:cNvSpPr>
          <p:nvPr>
            <p:ph idx="1"/>
          </p:nvPr>
        </p:nvSpPr>
        <p:spPr>
          <a:xfrm>
            <a:off x="577376" y="647065"/>
            <a:ext cx="8543925" cy="4351338"/>
          </a:xfrm>
        </p:spPr>
        <p:txBody>
          <a:bodyPr/>
          <a:lstStyle/>
          <a:p>
            <a:pPr marL="0" indent="0">
              <a:buNone/>
            </a:pP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Analyzing</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growing population, economic activities, and urbanization trends in the South East and South </a:t>
            </a:r>
            <a:r>
              <a:rPr lang="en-GB"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South</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regions of Nigeria provides valuable insights into the potential demand for improved transportation infrastructure, including a regional rail network. </a:t>
            </a:r>
          </a:p>
          <a:p>
            <a:pPr marL="0" indent="0">
              <a:buNone/>
            </a:pPr>
            <a:endParaRPr lang="en-GB"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Here's an analysis of these key factors: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78F64F03-1D0B-1CD1-9A08-6D8E2B178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719" y="3200400"/>
            <a:ext cx="3657600" cy="3657600"/>
          </a:xfrm>
          <a:prstGeom prst="rect">
            <a:avLst/>
          </a:prstGeom>
        </p:spPr>
      </p:pic>
    </p:spTree>
    <p:extLst>
      <p:ext uri="{BB962C8B-B14F-4D97-AF65-F5344CB8AC3E}">
        <p14:creationId xmlns:p14="http://schemas.microsoft.com/office/powerpoint/2010/main" val="1535533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C6CA4-24EC-FADF-0790-B7229DFCA524}"/>
              </a:ext>
            </a:extLst>
          </p:cNvPr>
          <p:cNvSpPr/>
          <p:nvPr/>
        </p:nvSpPr>
        <p:spPr>
          <a:xfrm>
            <a:off x="0" y="-1"/>
            <a:ext cx="10119360" cy="5421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C15CD7-D844-263E-8989-51E3ADA68E59}"/>
              </a:ext>
            </a:extLst>
          </p:cNvPr>
          <p:cNvSpPr>
            <a:spLocks noGrp="1"/>
          </p:cNvSpPr>
          <p:nvPr>
            <p:ph idx="1"/>
          </p:nvPr>
        </p:nvSpPr>
        <p:spPr>
          <a:xfrm>
            <a:off x="599756" y="1253331"/>
            <a:ext cx="8543925" cy="4351338"/>
          </a:xfrm>
        </p:spPr>
        <p:txBody>
          <a:bodyPr/>
          <a:lstStyle/>
          <a:p>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Population Growth:</a:t>
            </a:r>
            <a:endPar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solidFill>
                  <a:schemeClr val="bg1"/>
                </a:solidFill>
                <a:effectLst/>
                <a:latin typeface="Times New Roman" panose="02020603050405020304" pitchFamily="18" charset="0"/>
                <a:cs typeface="Times New Roman" panose="02020603050405020304" pitchFamily="18" charset="0"/>
              </a:rPr>
              <a:t>Population growth in South East and South </a:t>
            </a:r>
            <a:r>
              <a:rPr lang="en-US" sz="1600" b="0" i="0" dirty="0" err="1">
                <a:solidFill>
                  <a:schemeClr val="bg1"/>
                </a:solidFill>
                <a:effectLst/>
                <a:latin typeface="Times New Roman" panose="02020603050405020304" pitchFamily="18" charset="0"/>
                <a:cs typeface="Times New Roman" panose="02020603050405020304" pitchFamily="18" charset="0"/>
              </a:rPr>
              <a:t>South</a:t>
            </a:r>
            <a:r>
              <a:rPr lang="en-US" sz="1600" b="0" i="0" dirty="0">
                <a:solidFill>
                  <a:schemeClr val="bg1"/>
                </a:solidFill>
                <a:effectLst/>
                <a:latin typeface="Times New Roman" panose="02020603050405020304" pitchFamily="18" charset="0"/>
                <a:cs typeface="Times New Roman" panose="02020603050405020304" pitchFamily="18" charset="0"/>
              </a:rPr>
              <a:t> regions drives increased mobility demands for work, education, and other purposes, fueled by urbanization and city migration, highlighting the need for efficient transportation systems.</a:t>
            </a:r>
          </a:p>
          <a:p>
            <a:pPr marL="0" indent="0">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Urbanization Trends:</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solidFill>
                  <a:schemeClr val="bg1"/>
                </a:solidFill>
                <a:effectLst/>
                <a:latin typeface="Times New Roman" panose="02020603050405020304" pitchFamily="18" charset="0"/>
                <a:cs typeface="Times New Roman" panose="02020603050405020304" pitchFamily="18" charset="0"/>
              </a:rPr>
              <a:t>Rising urbanization in South East and South </a:t>
            </a:r>
            <a:r>
              <a:rPr lang="en-US" sz="1600" b="0" i="0" dirty="0" err="1">
                <a:solidFill>
                  <a:schemeClr val="bg1"/>
                </a:solidFill>
                <a:effectLst/>
                <a:latin typeface="Times New Roman" panose="02020603050405020304" pitchFamily="18" charset="0"/>
                <a:cs typeface="Times New Roman" panose="02020603050405020304" pitchFamily="18" charset="0"/>
              </a:rPr>
              <a:t>South</a:t>
            </a:r>
            <a:r>
              <a:rPr lang="en-US" sz="1600" b="0" i="0" dirty="0">
                <a:solidFill>
                  <a:schemeClr val="bg1"/>
                </a:solidFill>
                <a:effectLst/>
                <a:latin typeface="Times New Roman" panose="02020603050405020304" pitchFamily="18" charset="0"/>
                <a:cs typeface="Times New Roman" panose="02020603050405020304" pitchFamily="18" charset="0"/>
              </a:rPr>
              <a:t> regions spurs city growth and traffic congestion, emphasizing the necessity for sustainable and efficient public transportation. Integrated transportation systems are vital to meet the mobility needs of the expanding urban population.</a:t>
            </a: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600" dirty="0"/>
          </a:p>
        </p:txBody>
      </p:sp>
      <p:pic>
        <p:nvPicPr>
          <p:cNvPr id="5" name="Picture 4">
            <a:extLst>
              <a:ext uri="{FF2B5EF4-FFF2-40B4-BE49-F238E27FC236}">
                <a16:creationId xmlns:a16="http://schemas.microsoft.com/office/drawing/2014/main" id="{FECA8A82-C2AF-2469-63C7-DE51FC811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2600" y="3470510"/>
            <a:ext cx="3860800" cy="3860800"/>
          </a:xfrm>
          <a:prstGeom prst="rect">
            <a:avLst/>
          </a:prstGeom>
        </p:spPr>
      </p:pic>
      <p:sp>
        <p:nvSpPr>
          <p:cNvPr id="2" name="Title 1">
            <a:extLst>
              <a:ext uri="{FF2B5EF4-FFF2-40B4-BE49-F238E27FC236}">
                <a16:creationId xmlns:a16="http://schemas.microsoft.com/office/drawing/2014/main" id="{27CF8487-9D32-34EA-1E9A-23F57245F325}"/>
              </a:ext>
            </a:extLst>
          </p:cNvPr>
          <p:cNvSpPr>
            <a:spLocks noGrp="1"/>
          </p:cNvSpPr>
          <p:nvPr>
            <p:ph type="title"/>
          </p:nvPr>
        </p:nvSpPr>
        <p:spPr>
          <a:xfrm>
            <a:off x="599757" y="100955"/>
            <a:ext cx="8543925" cy="1325563"/>
          </a:xfrm>
        </p:spPr>
        <p:txBody>
          <a:bodyPr>
            <a:normAutofit/>
          </a:bodyPr>
          <a:lstStyle/>
          <a:p>
            <a:r>
              <a:rPr lang="en-GB" altLang="en-US" sz="4000" dirty="0">
                <a:solidFill>
                  <a:schemeClr val="bg1"/>
                </a:solidFill>
                <a:latin typeface="Times New Roman" panose="02020603050405020304" pitchFamily="18" charset="0"/>
                <a:cs typeface="Times New Roman" panose="02020603050405020304" pitchFamily="18" charset="0"/>
              </a:rPr>
              <a:t>KEY FACTORS ANALYSIS CONT’D</a:t>
            </a:r>
          </a:p>
        </p:txBody>
      </p:sp>
      <p:cxnSp>
        <p:nvCxnSpPr>
          <p:cNvPr id="7" name="Straight Connector 6">
            <a:extLst>
              <a:ext uri="{FF2B5EF4-FFF2-40B4-BE49-F238E27FC236}">
                <a16:creationId xmlns:a16="http://schemas.microsoft.com/office/drawing/2014/main" id="{142D9F0D-B791-E86D-D9E0-319AE88D1B3F}"/>
              </a:ext>
            </a:extLst>
          </p:cNvPr>
          <p:cNvCxnSpPr/>
          <p:nvPr/>
        </p:nvCxnSpPr>
        <p:spPr>
          <a:xfrm>
            <a:off x="326571" y="1059478"/>
            <a:ext cx="93492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985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5FC0-00B5-4EDB-497C-2E9B25527160}"/>
              </a:ext>
            </a:extLst>
          </p:cNvPr>
          <p:cNvSpPr>
            <a:spLocks noGrp="1"/>
          </p:cNvSpPr>
          <p:nvPr>
            <p:ph type="title"/>
          </p:nvPr>
        </p:nvSpPr>
        <p:spPr>
          <a:xfrm>
            <a:off x="792349" y="1253693"/>
            <a:ext cx="8543925" cy="1325563"/>
          </a:xfrm>
        </p:spPr>
        <p:txBody>
          <a:bodyPr>
            <a:normAutofit/>
          </a:bodyPr>
          <a:lstStyle/>
          <a:p>
            <a:r>
              <a:rPr lang="en-GB" sz="2000" dirty="0">
                <a:solidFill>
                  <a:srgbClr val="4A8522"/>
                </a:solidFill>
                <a:effectLst/>
                <a:latin typeface="Times New Roman" panose="02020603050405020304" pitchFamily="18" charset="0"/>
                <a:ea typeface="Calibri" panose="020F0502020204030204" pitchFamily="34" charset="0"/>
                <a:cs typeface="Times New Roman" panose="02020603050405020304" pitchFamily="18" charset="0"/>
              </a:rPr>
              <a:t>ECONOMIC ACTIVITIES:</a:t>
            </a:r>
            <a:br>
              <a:rPr lang="en-US" sz="2000" dirty="0">
                <a:solidFill>
                  <a:srgbClr val="4A852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rgbClr val="4A8522"/>
              </a:solidFill>
            </a:endParaRPr>
          </a:p>
        </p:txBody>
      </p:sp>
      <p:sp>
        <p:nvSpPr>
          <p:cNvPr id="3" name="Content Placeholder 2">
            <a:extLst>
              <a:ext uri="{FF2B5EF4-FFF2-40B4-BE49-F238E27FC236}">
                <a16:creationId xmlns:a16="http://schemas.microsoft.com/office/drawing/2014/main" id="{5B8CDADD-E3EE-7C3C-1CDC-AFC1E23F7E0C}"/>
              </a:ext>
            </a:extLst>
          </p:cNvPr>
          <p:cNvSpPr>
            <a:spLocks noGrp="1"/>
          </p:cNvSpPr>
          <p:nvPr>
            <p:ph idx="1"/>
          </p:nvPr>
        </p:nvSpPr>
        <p:spPr>
          <a:xfrm>
            <a:off x="792349" y="1943095"/>
            <a:ext cx="4398963" cy="4077335"/>
          </a:xfrm>
        </p:spPr>
        <p:txBody>
          <a:bodyPr>
            <a:normAutofit lnSpcReduction="10000"/>
          </a:bodyPr>
          <a:lstStyle/>
          <a:p>
            <a:pPr marL="0" marR="0" indent="0" algn="just">
              <a:lnSpc>
                <a:spcPct val="107000"/>
              </a:lnSpc>
              <a:spcBef>
                <a:spcPts val="0"/>
              </a:spcBef>
              <a:spcAft>
                <a:spcPts val="80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South East and South </a:t>
            </a:r>
            <a:r>
              <a:rPr lang="en-GB" sz="14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regions are economically vibrant, with diverse economic activities contributing to Nigeria's GDP. In 2023, Nigeria's GDP amounted to </a:t>
            </a:r>
            <a:r>
              <a:rPr lang="en-GB"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$407.15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billion, and the SESS states contributed over 33% of this GDP. This means that over </a:t>
            </a:r>
            <a:r>
              <a:rPr lang="en-GB" sz="14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33%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of goods and services produced and sold by Nigeria in 2023 were produced in the SESS region with Rivers, </a:t>
            </a:r>
            <a:r>
              <a:rPr lang="en-GB" sz="1400" dirty="0" err="1">
                <a:effectLst/>
                <a:latin typeface="Times New Roman" panose="02020603050405020304" pitchFamily="18" charset="0"/>
                <a:ea typeface="Calibri" panose="020F0502020204030204" pitchFamily="34" charset="0"/>
                <a:cs typeface="Times New Roman" panose="02020603050405020304" pitchFamily="18" charset="0"/>
              </a:rPr>
              <a:t>Akwo</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Ibom, Imo, Delta and Anambra outperforming other States in Nigeria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Prominent economic activities include; manufacturing, agriculture, and oil and gas production are These sectors require efficient transportation networks for the movement of goods, raw materials, and personnel.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Improved transportation infrastructure, including a regional rail network, would facilitate the smooth flow of goods and services, reducing logistics costs and enhancing economic productivity.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pic>
        <p:nvPicPr>
          <p:cNvPr id="7" name="Picture 6">
            <a:extLst>
              <a:ext uri="{FF2B5EF4-FFF2-40B4-BE49-F238E27FC236}">
                <a16:creationId xmlns:a16="http://schemas.microsoft.com/office/drawing/2014/main" id="{A183AA4E-B201-5A75-C644-DBF86F2E7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998" y="2299795"/>
            <a:ext cx="4873308" cy="3747255"/>
          </a:xfrm>
          <a:prstGeom prst="rect">
            <a:avLst/>
          </a:prstGeom>
        </p:spPr>
      </p:pic>
      <p:pic>
        <p:nvPicPr>
          <p:cNvPr id="11" name="Picture 10">
            <a:extLst>
              <a:ext uri="{FF2B5EF4-FFF2-40B4-BE49-F238E27FC236}">
                <a16:creationId xmlns:a16="http://schemas.microsoft.com/office/drawing/2014/main" id="{C4B73802-BD7D-F2BA-330E-CE9D4D08F42D}"/>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12618" y="3155621"/>
            <a:ext cx="1867633" cy="1652284"/>
          </a:xfrm>
          <a:prstGeom prst="rect">
            <a:avLst/>
          </a:prstGeom>
        </p:spPr>
      </p:pic>
      <p:sp>
        <p:nvSpPr>
          <p:cNvPr id="4" name="Title 1">
            <a:extLst>
              <a:ext uri="{FF2B5EF4-FFF2-40B4-BE49-F238E27FC236}">
                <a16:creationId xmlns:a16="http://schemas.microsoft.com/office/drawing/2014/main" id="{B778BF8D-4748-C806-540F-F4C52500227D}"/>
              </a:ext>
            </a:extLst>
          </p:cNvPr>
          <p:cNvSpPr txBox="1">
            <a:spLocks/>
          </p:cNvSpPr>
          <p:nvPr/>
        </p:nvSpPr>
        <p:spPr>
          <a:xfrm>
            <a:off x="681037" y="174788"/>
            <a:ext cx="8543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4000" dirty="0">
                <a:solidFill>
                  <a:srgbClr val="70AD47"/>
                </a:solidFill>
                <a:latin typeface="Times New Roman" panose="02020603050405020304" pitchFamily="18" charset="0"/>
                <a:cs typeface="Times New Roman" panose="02020603050405020304" pitchFamily="18" charset="0"/>
              </a:rPr>
              <a:t>KEY FACTORS ANALYSIS CONT’D</a:t>
            </a:r>
          </a:p>
        </p:txBody>
      </p:sp>
      <p:cxnSp>
        <p:nvCxnSpPr>
          <p:cNvPr id="5" name="Straight Connector 4">
            <a:extLst>
              <a:ext uri="{FF2B5EF4-FFF2-40B4-BE49-F238E27FC236}">
                <a16:creationId xmlns:a16="http://schemas.microsoft.com/office/drawing/2014/main" id="{034A172D-3687-B226-9A35-DACE711C4EB5}"/>
              </a:ext>
            </a:extLst>
          </p:cNvPr>
          <p:cNvCxnSpPr/>
          <p:nvPr/>
        </p:nvCxnSpPr>
        <p:spPr>
          <a:xfrm>
            <a:off x="278363" y="1087470"/>
            <a:ext cx="9349274" cy="0"/>
          </a:xfrm>
          <a:prstGeom prst="line">
            <a:avLst/>
          </a:prstGeom>
          <a:ln w="19050">
            <a:solidFill>
              <a:srgbClr val="70AD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599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8FEF47-1B23-8CF5-9BB7-F54A38B04564}"/>
              </a:ext>
            </a:extLst>
          </p:cNvPr>
          <p:cNvSpPr/>
          <p:nvPr/>
        </p:nvSpPr>
        <p:spPr>
          <a:xfrm>
            <a:off x="559740" y="979092"/>
            <a:ext cx="5588000" cy="5611015"/>
          </a:xfrm>
          <a:prstGeom prst="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698EDFA-CC41-3745-81F0-BB3B2BBD8AEE}"/>
              </a:ext>
            </a:extLst>
          </p:cNvPr>
          <p:cNvSpPr>
            <a:spLocks noGrp="1"/>
          </p:cNvSpPr>
          <p:nvPr>
            <p:ph idx="1"/>
          </p:nvPr>
        </p:nvSpPr>
        <p:spPr>
          <a:xfrm>
            <a:off x="823524" y="1405571"/>
            <a:ext cx="4805363" cy="4758055"/>
          </a:xfrm>
        </p:spPr>
        <p:txBody>
          <a:bodyPr>
            <a:normAutofit/>
          </a:bodyPr>
          <a:lstStyle/>
          <a:p>
            <a:pPr marL="0" marR="0" indent="0">
              <a:lnSpc>
                <a:spcPct val="107000"/>
              </a:lnSpc>
              <a:spcBef>
                <a:spcPts val="0"/>
              </a:spcBef>
              <a:spcAft>
                <a:spcPts val="800"/>
              </a:spcAft>
              <a:buNone/>
            </a:pP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Trade and Commerce:</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regions are hubs for trade and commerce, and efficient transportation is crucial for the movement of goods within and outside the regions. A regional rail network would provide a reliable and cost-effective means of transporting goods, supporting trade activities.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Industrialization:</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presence of industries in sectors such as manufacturing, petrochemicals, and agribusiness contributes to the economic development of the regions. These industries often require robust transportation infrastructure for the distribution of products and raw materials.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solidFill>
                <a:schemeClr val="bg1"/>
              </a:solidFill>
            </a:endParaRPr>
          </a:p>
        </p:txBody>
      </p:sp>
      <p:pic>
        <p:nvPicPr>
          <p:cNvPr id="5" name="Picture 4">
            <a:extLst>
              <a:ext uri="{FF2B5EF4-FFF2-40B4-BE49-F238E27FC236}">
                <a16:creationId xmlns:a16="http://schemas.microsoft.com/office/drawing/2014/main" id="{F9645939-888F-5828-7F9A-2597DF73B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143" y="1809273"/>
            <a:ext cx="3422017" cy="3429001"/>
          </a:xfrm>
          <a:prstGeom prst="rect">
            <a:avLst/>
          </a:prstGeom>
        </p:spPr>
      </p:pic>
      <p:sp>
        <p:nvSpPr>
          <p:cNvPr id="2" name="Title 1">
            <a:extLst>
              <a:ext uri="{FF2B5EF4-FFF2-40B4-BE49-F238E27FC236}">
                <a16:creationId xmlns:a16="http://schemas.microsoft.com/office/drawing/2014/main" id="{F14E6330-D37D-3891-6FD8-E6F66A84BEB8}"/>
              </a:ext>
            </a:extLst>
          </p:cNvPr>
          <p:cNvSpPr>
            <a:spLocks noGrp="1"/>
          </p:cNvSpPr>
          <p:nvPr>
            <p:ph type="title"/>
          </p:nvPr>
        </p:nvSpPr>
        <p:spPr>
          <a:xfrm>
            <a:off x="559740" y="14206"/>
            <a:ext cx="8543925" cy="1325563"/>
          </a:xfrm>
        </p:spPr>
        <p:txBody>
          <a:bodyPr>
            <a:normAutofit/>
          </a:bodyPr>
          <a:lstStyle/>
          <a:p>
            <a:r>
              <a:rPr lang="en-GB" altLang="en-US" sz="4000" dirty="0">
                <a:latin typeface="Times New Roman" panose="02020603050405020304" pitchFamily="18" charset="0"/>
                <a:cs typeface="Times New Roman" panose="02020603050405020304" pitchFamily="18" charset="0"/>
              </a:rPr>
              <a:t>KEY FACTORS ANALYSIS CONT’D</a:t>
            </a:r>
          </a:p>
        </p:txBody>
      </p:sp>
    </p:spTree>
    <p:extLst>
      <p:ext uri="{BB962C8B-B14F-4D97-AF65-F5344CB8AC3E}">
        <p14:creationId xmlns:p14="http://schemas.microsoft.com/office/powerpoint/2010/main" val="1081723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5BC31-F7DA-8994-D7E7-D207D8665DB7}"/>
              </a:ext>
            </a:extLst>
          </p:cNvPr>
          <p:cNvSpPr>
            <a:spLocks noGrp="1"/>
          </p:cNvSpPr>
          <p:nvPr>
            <p:ph idx="1"/>
          </p:nvPr>
        </p:nvSpPr>
        <p:spPr>
          <a:xfrm>
            <a:off x="589597" y="1265657"/>
            <a:ext cx="8543925" cy="4351338"/>
          </a:xfrm>
        </p:spPr>
        <p:txBody>
          <a:bodyPr>
            <a:normAutofit/>
          </a:bodyPr>
          <a:lstStyle/>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Education and Healthcare: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Educational and healthcare institutions are concentrated in urban areas, attracting people from various parts of the regions. Improved transportation links, including rail connectivity, would facilitate the movement of students, healthcare professionals, and patients.</a:t>
            </a:r>
          </a:p>
          <a:p>
            <a:pPr marL="0" marR="0" indent="0">
              <a:lnSpc>
                <a:spcPct val="107000"/>
              </a:lnSpc>
              <a:spcBef>
                <a:spcPts val="0"/>
              </a:spcBef>
              <a:spcAft>
                <a:spcPts val="800"/>
              </a:spcAft>
              <a:buNone/>
            </a:pP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b="1" dirty="0">
                <a:effectLst/>
                <a:latin typeface="Times New Roman" panose="02020603050405020304" pitchFamily="18" charset="0"/>
                <a:ea typeface="Calibri" panose="020F0502020204030204" pitchFamily="34" charset="0"/>
                <a:cs typeface="Times New Roman" panose="02020603050405020304" pitchFamily="18" charset="0"/>
              </a:rPr>
              <a:t>Tourism Potential: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The South East and South </a:t>
            </a:r>
            <a:r>
              <a:rPr lang="en-GB" sz="1600" dirty="0" err="1">
                <a:effectLst/>
                <a:latin typeface="Times New Roman" panose="02020603050405020304" pitchFamily="18" charset="0"/>
                <a:ea typeface="Calibri" panose="020F0502020204030204" pitchFamily="34" charset="0"/>
                <a:cs typeface="Times New Roman" panose="02020603050405020304" pitchFamily="18" charset="0"/>
              </a:rPr>
              <a:t>South</a:t>
            </a:r>
            <a:r>
              <a:rPr lang="en-GB" sz="1600" dirty="0">
                <a:effectLst/>
                <a:latin typeface="Times New Roman" panose="02020603050405020304" pitchFamily="18" charset="0"/>
                <a:ea typeface="Calibri" panose="020F0502020204030204" pitchFamily="34" charset="0"/>
                <a:cs typeface="Times New Roman" panose="02020603050405020304" pitchFamily="18" charset="0"/>
              </a:rPr>
              <a:t> regions are endowed with cultural and natural attractions that have the potential to attract tourists. Enhanced transportation infrastructure, including rail, can make these destinations more accessible, fostering tourism and economic growth.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Rectangle 3">
            <a:extLst>
              <a:ext uri="{FF2B5EF4-FFF2-40B4-BE49-F238E27FC236}">
                <a16:creationId xmlns:a16="http://schemas.microsoft.com/office/drawing/2014/main" id="{1DA0C90E-ADBA-1A95-E14A-EFDBF648BC9E}"/>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9FD040F-B478-B1E1-077B-FE8C731AE9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560" y="4500880"/>
            <a:ext cx="1920240" cy="1920240"/>
          </a:xfrm>
          <a:prstGeom prst="rect">
            <a:avLst/>
          </a:prstGeom>
        </p:spPr>
      </p:pic>
      <p:pic>
        <p:nvPicPr>
          <p:cNvPr id="9" name="Picture 8">
            <a:extLst>
              <a:ext uri="{FF2B5EF4-FFF2-40B4-BE49-F238E27FC236}">
                <a16:creationId xmlns:a16="http://schemas.microsoft.com/office/drawing/2014/main" id="{CA6600A1-08CC-3C08-131D-53CAF28AD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680" y="4225000"/>
            <a:ext cx="2605723" cy="2605723"/>
          </a:xfrm>
          <a:prstGeom prst="rect">
            <a:avLst/>
          </a:prstGeom>
        </p:spPr>
      </p:pic>
      <p:sp>
        <p:nvSpPr>
          <p:cNvPr id="2" name="Title 1">
            <a:extLst>
              <a:ext uri="{FF2B5EF4-FFF2-40B4-BE49-F238E27FC236}">
                <a16:creationId xmlns:a16="http://schemas.microsoft.com/office/drawing/2014/main" id="{F361125C-3C5E-61AD-B07C-4766CC0EA1E9}"/>
              </a:ext>
            </a:extLst>
          </p:cNvPr>
          <p:cNvSpPr>
            <a:spLocks noGrp="1"/>
          </p:cNvSpPr>
          <p:nvPr>
            <p:ph type="title"/>
          </p:nvPr>
        </p:nvSpPr>
        <p:spPr>
          <a:xfrm>
            <a:off x="589596" y="27277"/>
            <a:ext cx="8543925" cy="1325563"/>
          </a:xfrm>
          <a:ln>
            <a:noFill/>
          </a:ln>
        </p:spPr>
        <p:txBody>
          <a:bodyPr>
            <a:normAutofit/>
          </a:bodyPr>
          <a:lstStyle/>
          <a:p>
            <a:r>
              <a:rPr lang="en-GB" altLang="en-US" sz="4000" dirty="0">
                <a:solidFill>
                  <a:schemeClr val="accent2"/>
                </a:solidFill>
                <a:latin typeface="Times New Roman" panose="02020603050405020304" pitchFamily="18" charset="0"/>
                <a:cs typeface="Times New Roman" panose="02020603050405020304" pitchFamily="18" charset="0"/>
              </a:rPr>
              <a:t>KEY FACTORS ANALYSIS CONT’D</a:t>
            </a:r>
          </a:p>
        </p:txBody>
      </p:sp>
      <p:cxnSp>
        <p:nvCxnSpPr>
          <p:cNvPr id="7" name="Straight Connector 6">
            <a:extLst>
              <a:ext uri="{FF2B5EF4-FFF2-40B4-BE49-F238E27FC236}">
                <a16:creationId xmlns:a16="http://schemas.microsoft.com/office/drawing/2014/main" id="{73CD2144-9FF1-877B-10C0-91E008B37D33}"/>
              </a:ext>
            </a:extLst>
          </p:cNvPr>
          <p:cNvCxnSpPr/>
          <p:nvPr/>
        </p:nvCxnSpPr>
        <p:spPr>
          <a:xfrm>
            <a:off x="298580" y="1007706"/>
            <a:ext cx="9218644"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30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0"/>
            <a:ext cx="8543925" cy="1325563"/>
          </a:xfrm>
        </p:spPr>
        <p:txBody>
          <a:bodyPr>
            <a:normAutofit/>
          </a:bodyPr>
          <a:lstStyle/>
          <a:p>
            <a:r>
              <a:rPr lang="en-GB" altLang="en-US" sz="4000" dirty="0">
                <a:latin typeface="Times New Roman" panose="02020603050405020304" pitchFamily="18" charset="0"/>
                <a:cs typeface="Times New Roman" panose="02020603050405020304" pitchFamily="18" charset="0"/>
              </a:rPr>
              <a:t>KEY FACTORS ANALYSIS CONT’D</a:t>
            </a:r>
          </a:p>
        </p:txBody>
      </p:sp>
      <p:sp>
        <p:nvSpPr>
          <p:cNvPr id="3" name="Content Placeholder 2"/>
          <p:cNvSpPr>
            <a:spLocks noGrp="1"/>
          </p:cNvSpPr>
          <p:nvPr>
            <p:ph idx="1"/>
          </p:nvPr>
        </p:nvSpPr>
        <p:spPr>
          <a:xfrm>
            <a:off x="681038" y="1825625"/>
            <a:ext cx="4786701" cy="4155297"/>
          </a:xfrm>
        </p:spPr>
        <p:txBody>
          <a:bodyPr>
            <a:normAutofit/>
          </a:bodyPr>
          <a:lstStyle/>
          <a:p>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Government Initiatives:</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600" b="0" i="0" dirty="0">
                <a:effectLst/>
                <a:latin typeface="Times New Roman" panose="02020603050405020304" pitchFamily="18" charset="0"/>
                <a:cs typeface="Times New Roman" panose="02020603050405020304" pitchFamily="18" charset="0"/>
              </a:rPr>
              <a:t>Government initiatives for regional development and economic diversification underscore the need for </a:t>
            </a:r>
            <a:r>
              <a:rPr lang="en-US" sz="1600" b="1" i="0" dirty="0">
                <a:solidFill>
                  <a:schemeClr val="accent2"/>
                </a:solidFill>
                <a:effectLst/>
                <a:latin typeface="Times New Roman" panose="02020603050405020304" pitchFamily="18" charset="0"/>
                <a:cs typeface="Times New Roman" panose="02020603050405020304" pitchFamily="18" charset="0"/>
              </a:rPr>
              <a:t>enhanced transportation</a:t>
            </a:r>
            <a:r>
              <a:rPr lang="en-US" sz="1600" b="0" i="0" dirty="0">
                <a:effectLst/>
                <a:latin typeface="Times New Roman" panose="02020603050405020304" pitchFamily="18" charset="0"/>
                <a:cs typeface="Times New Roman" panose="02020603050405020304" pitchFamily="18" charset="0"/>
              </a:rPr>
              <a:t>, aligning with projects like a regional rail network </a:t>
            </a:r>
          </a:p>
          <a:p>
            <a:pPr marL="0" indent="0">
              <a:buNone/>
            </a:pPr>
            <a:r>
              <a:rPr lang="en-US" sz="1600" b="0" i="0" dirty="0">
                <a:effectLst/>
                <a:latin typeface="Times New Roman" panose="02020603050405020304" pitchFamily="18" charset="0"/>
                <a:cs typeface="Times New Roman" panose="02020603050405020304" pitchFamily="18" charset="0"/>
              </a:rPr>
              <a:t>A regional rail network could </a:t>
            </a:r>
            <a:r>
              <a:rPr lang="en-US" sz="1600" b="1" i="0" dirty="0">
                <a:solidFill>
                  <a:schemeClr val="accent2"/>
                </a:solidFill>
                <a:effectLst/>
                <a:latin typeface="Times New Roman" panose="02020603050405020304" pitchFamily="18" charset="0"/>
                <a:cs typeface="Times New Roman" panose="02020603050405020304" pitchFamily="18" charset="0"/>
              </a:rPr>
              <a:t>catalyze </a:t>
            </a:r>
            <a:r>
              <a:rPr lang="en-US" sz="1600" b="0" i="0" dirty="0">
                <a:effectLst/>
                <a:latin typeface="Times New Roman" panose="02020603050405020304" pitchFamily="18" charset="0"/>
                <a:cs typeface="Times New Roman" panose="02020603050405020304" pitchFamily="18" charset="0"/>
              </a:rPr>
              <a:t>economic growth, boost connectivity, and meet evolving transportation needs, fostering increased trade, job creation, and economic development across industries like agriculture, manufacturing, and services</a:t>
            </a:r>
            <a:r>
              <a:rPr lang="en-US" sz="16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696D2794-BD00-0E24-A9C0-891FAEF25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204" y="1825625"/>
            <a:ext cx="3191069" cy="3191069"/>
          </a:xfrm>
          <a:prstGeom prst="rect">
            <a:avLst/>
          </a:prstGeom>
        </p:spPr>
      </p:pic>
      <p:sp>
        <p:nvSpPr>
          <p:cNvPr id="6" name="Rectangle 5">
            <a:extLst>
              <a:ext uri="{FF2B5EF4-FFF2-40B4-BE49-F238E27FC236}">
                <a16:creationId xmlns:a16="http://schemas.microsoft.com/office/drawing/2014/main" id="{3F0DBEC5-C228-9C2B-4269-1A93E8DEE2B3}"/>
              </a:ext>
            </a:extLst>
          </p:cNvPr>
          <p:cNvSpPr/>
          <p:nvPr/>
        </p:nvSpPr>
        <p:spPr>
          <a:xfrm>
            <a:off x="0" y="6262080"/>
            <a:ext cx="9906000" cy="595920"/>
          </a:xfrm>
          <a:prstGeom prst="rect">
            <a:avLst/>
          </a:prstGeom>
          <a:solidFill>
            <a:schemeClr val="accent2"/>
          </a:solidFill>
          <a:ln>
            <a:solidFill>
              <a:srgbClr val="FFC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6B145B99-C9A3-1000-8DB6-57046D744891}"/>
              </a:ext>
            </a:extLst>
          </p:cNvPr>
          <p:cNvCxnSpPr/>
          <p:nvPr/>
        </p:nvCxnSpPr>
        <p:spPr>
          <a:xfrm>
            <a:off x="359229" y="1034143"/>
            <a:ext cx="9100457" cy="0"/>
          </a:xfrm>
          <a:prstGeom prst="line">
            <a:avLst/>
          </a:prstGeom>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87660" y="5736566"/>
            <a:ext cx="4658265" cy="830997"/>
          </a:xfrm>
          <a:prstGeom prst="rect">
            <a:avLst/>
          </a:prstGeom>
          <a:noFill/>
        </p:spPr>
        <p:txBody>
          <a:bodyPr wrap="square">
            <a:spAutoFit/>
          </a:bodyPr>
          <a:lstStyle/>
          <a:p>
            <a:pPr algn="r"/>
            <a:r>
              <a:rPr lang="en-GB" altLang="en-US" sz="4800" b="1" dirty="0">
                <a:solidFill>
                  <a:schemeClr val="bg1"/>
                </a:solidFill>
                <a:latin typeface="Times New Roman" panose="02020603050405020304" pitchFamily="18" charset="0"/>
                <a:cs typeface="Times New Roman" panose="02020603050405020304" pitchFamily="18" charset="0"/>
                <a:sym typeface="+mn-ea"/>
              </a:rPr>
              <a:t>THANK YOU</a:t>
            </a:r>
            <a:endParaRPr lang="en-US" sz="4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502</TotalTime>
  <Words>8993</Words>
  <Application>Microsoft Office PowerPoint</Application>
  <PresentationFormat>A4 Paper (210x297 mm)</PresentationFormat>
  <Paragraphs>820</Paragraphs>
  <Slides>97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Aptos</vt:lpstr>
      <vt:lpstr>Arial</vt:lpstr>
      <vt:lpstr>Calibri</vt:lpstr>
      <vt:lpstr>Calibri Light</vt:lpstr>
      <vt:lpstr>Century Gothic</vt:lpstr>
      <vt:lpstr>Courier New</vt:lpstr>
      <vt:lpstr>Söhne</vt:lpstr>
      <vt:lpstr>Symbol</vt:lpstr>
      <vt:lpstr>Times New Roman</vt:lpstr>
      <vt:lpstr>Wingdings</vt:lpstr>
      <vt:lpstr>Office Theme</vt:lpstr>
      <vt:lpstr>PowerPoint Presentation</vt:lpstr>
      <vt:lpstr>PROJECT LIFE CYCLE</vt:lpstr>
      <vt:lpstr>PowerPoint Presentation</vt:lpstr>
      <vt:lpstr>PROJECT FACTSHEET</vt:lpstr>
      <vt:lpstr>NEED FOR SESS RAIL NETWORK</vt:lpstr>
      <vt:lpstr>NEED FOR SESS RAIL NETWORK</vt:lpstr>
      <vt:lpstr>NEED FOR SESS RAIL NETWORK</vt:lpstr>
      <vt:lpstr>NEED FOR REGIONAL SESS RAIL NETWORK</vt:lpstr>
      <vt:lpstr>PROJECT CONCEPT</vt:lpstr>
      <vt:lpstr>PROJECT CONCEPT</vt:lpstr>
      <vt:lpstr>PowerPoint Presentation</vt:lpstr>
      <vt:lpstr>PowerPoint Presentation</vt:lpstr>
      <vt:lpstr>PowerPoint Presentation</vt:lpstr>
      <vt:lpstr>THE PROJECT PHASES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  URBANISATION TRENDS 2012 TO 2022 </vt:lpstr>
      <vt:lpstr>NIGERIA’S URBAN POPULATION’S GROWTH:</vt:lpstr>
      <vt:lpstr>Key economic activities in these regions: </vt:lpstr>
      <vt:lpstr>PowerPoint Presentation</vt:lpstr>
      <vt:lpstr>Key Economic Activities</vt:lpstr>
      <vt:lpstr>POTENTIAL PASSENGER TRAFFIC </vt:lpstr>
      <vt:lpstr>2. Potential Freight Traffic: </vt:lpstr>
      <vt:lpstr>  3. ANALYSIS OF EXISTING TRANSPORTATION INFRASTRUCTURE: </vt:lpstr>
      <vt:lpstr>  3. ANALYSIS  </vt:lpstr>
      <vt:lpstr>FEDERAL NAVIGABLE WATERWAYS </vt:lpstr>
      <vt:lpstr>PowerPoint Presentation</vt:lpstr>
      <vt:lpstr>PowerPoint Presentation</vt:lpstr>
      <vt:lpstr>URBAN TRANSPORTATION: </vt:lpstr>
      <vt:lpstr>COMPETITOR SERVICES AND ALTERNATIVE TRANSPORTATION OPTIONS. TRAVEL COST: </vt:lpstr>
      <vt:lpstr> TECHNICAL ANALYSIS: </vt:lpstr>
      <vt:lpstr>PowerPoint Presentation</vt:lpstr>
      <vt:lpstr>REQUIRED UPGRADES AND EXPANSIONS: </vt:lpstr>
      <vt:lpstr>Required Upgrades and Expansions:</vt:lpstr>
      <vt:lpstr>FEASIBILITY OF IMPLEMENTING THE REGIONAL RAIL NETWORK </vt:lpstr>
      <vt:lpstr>FEASIBILITY OF IMPLEMENTING THE REGIONAL RAIL NETWORK </vt:lpstr>
      <vt:lpstr>FEASIBILITY OF IMPLEMENTING THE REGIONAL RAIL NETWORK </vt:lpstr>
      <vt:lpstr>FINANCIAL ANALYSIS:</vt:lpstr>
      <vt:lpstr>FINANCIAL ANALYSIS CONT’D</vt:lpstr>
      <vt:lpstr>FINANCIAL ANALYSIS CONT’D</vt:lpstr>
      <vt:lpstr>FINANCIAL ANALYSIS CONT’D</vt:lpstr>
      <vt:lpstr>PowerPoint Presentation</vt:lpstr>
      <vt:lpstr>2. INVESTMENT OPPORTUNITY IDENTIFICATION: </vt:lpstr>
      <vt:lpstr>INVESTMENT OPPORTUNITY IDENTIFICATION CONT’D</vt:lpstr>
      <vt:lpstr>CONCLUSION</vt:lpstr>
      <vt:lpstr>II. THE ALIGNMENT OF THE PROJECT WITH NATIONAL AND REGIONAL DEVELOPMENT GOALS </vt:lpstr>
      <vt:lpstr>ALIGNMENT CONT’D</vt:lpstr>
      <vt:lpstr>ALIGNMENT CONT’D</vt:lpstr>
      <vt:lpstr>ALIGNMENT CONT’D</vt:lpstr>
      <vt:lpstr>ALIGNMENT CONT’D</vt:lpstr>
      <vt:lpstr>  b. GOVERNMENT INCENTIVES: </vt:lpstr>
      <vt:lpstr>GOVERNMENT INCENTIVES CONT’D</vt:lpstr>
      <vt:lpstr>STATE GOVERNMENTS INCENTIVES: </vt:lpstr>
      <vt:lpstr>STATE GOVERNMENTS INCENTIVES: </vt:lpstr>
      <vt:lpstr>EVALUATING EXISTING POLICIES AND REGULATIONS RELATING TO RAIL TRANSPORTATION. </vt:lpstr>
      <vt:lpstr>EVALUATION CONT’D</vt:lpstr>
      <vt:lpstr>EVALUATION CONT’D</vt:lpstr>
      <vt:lpstr>EVALUATION CONT’D</vt:lpstr>
      <vt:lpstr>STAKEHOLDER ENGAGEMENT: Who are the Stakeholders? </vt:lpstr>
      <vt:lpstr>STAKEHOLDERS CONT’D</vt:lpstr>
      <vt:lpstr> STAKEHOLDERS CONT’D</vt:lpstr>
      <vt:lpstr>STAKEHOLDERS CONT’D</vt:lpstr>
      <vt:lpstr>STAKEHOLDERS CONT’D</vt:lpstr>
      <vt:lpstr>  3. INVESTOR IDENTIFICATION AND ENGAGEMENT: </vt:lpstr>
      <vt:lpstr> </vt:lpstr>
      <vt:lpstr>PowerPoint Presentation</vt:lpstr>
      <vt:lpstr>ASSESSMENT OF TRANSPORTATION INFRASTRUCTURE IN NIGERIA: </vt:lpstr>
      <vt:lpstr>PowerPoint Presentation</vt:lpstr>
      <vt:lpstr>Gaps in Connectivity within and Between South East and South South States: </vt:lpstr>
      <vt:lpstr>GAPS IN CONNECTIVITY CONT’D</vt:lpstr>
      <vt:lpstr>GAPS IN CONNECTIVITY CONT’D</vt:lpstr>
      <vt:lpstr>PowerPoint Presentation</vt:lpstr>
      <vt:lpstr>KEY FACTORS ANALYSIS CONT’D</vt:lpstr>
      <vt:lpstr>ECONOMIC ACTIVITIES: </vt:lpstr>
      <vt:lpstr>KEY FACTORS ANALYSIS CONT’D</vt:lpstr>
      <vt:lpstr>KEY FACTORS ANALYSIS CONT’D</vt:lpstr>
      <vt:lpstr>KEY FACTORS ANALYSIS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anhalf</cp:lastModifiedBy>
  <cp:revision>293</cp:revision>
  <dcterms:created xsi:type="dcterms:W3CDTF">2024-01-27T15:59:00Z</dcterms:created>
  <dcterms:modified xsi:type="dcterms:W3CDTF">2024-03-17T21:08:33Z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74E9E52C5D634D9AB2FCF8D6348BB266_13</vt:lpwstr>
  </property>
  <property fmtid="{D5CDD505-2E9C-101B-9397-08002B2CF9AE}" pid="3" name="KSOProductBuildVer">
    <vt:lpwstr>2057-12.2.0.13489</vt:lpwstr>
  </property>
</Properties>
</file>